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5.xml" ContentType="application/vnd.openxmlformats-officedocument.drawingml.chartshape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7" r:id="rId4"/>
  </p:sldMasterIdLst>
  <p:notesMasterIdLst>
    <p:notesMasterId r:id="rId22"/>
  </p:notesMasterIdLst>
  <p:handoutMasterIdLst>
    <p:handoutMasterId r:id="rId23"/>
  </p:handoutMasterIdLst>
  <p:sldIdLst>
    <p:sldId id="380" r:id="rId5"/>
    <p:sldId id="348" r:id="rId6"/>
    <p:sldId id="420" r:id="rId7"/>
    <p:sldId id="421" r:id="rId8"/>
    <p:sldId id="422" r:id="rId9"/>
    <p:sldId id="413" r:id="rId10"/>
    <p:sldId id="394" r:id="rId11"/>
    <p:sldId id="414" r:id="rId12"/>
    <p:sldId id="424" r:id="rId13"/>
    <p:sldId id="423" r:id="rId14"/>
    <p:sldId id="418" r:id="rId15"/>
    <p:sldId id="416" r:id="rId16"/>
    <p:sldId id="417" r:id="rId17"/>
    <p:sldId id="402" r:id="rId18"/>
    <p:sldId id="419" r:id="rId19"/>
    <p:sldId id="415" r:id="rId20"/>
    <p:sldId id="401" r:id="rId21"/>
  </p:sldIdLst>
  <p:sldSz cx="9144000" cy="5143500" type="screen16x9"/>
  <p:notesSz cx="9926638" cy="6797675"/>
  <p:custDataLst>
    <p:tags r:id="rId24"/>
  </p:custDataLst>
  <p:defaultTextStyle>
    <a:defPPr>
      <a:defRPr lang="pl-PL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D5B8AF-9E37-49BB-B903-584BA939D3BD}">
          <p14:sldIdLst>
            <p14:sldId id="380"/>
            <p14:sldId id="348"/>
            <p14:sldId id="420"/>
            <p14:sldId id="421"/>
            <p14:sldId id="422"/>
            <p14:sldId id="413"/>
            <p14:sldId id="394"/>
            <p14:sldId id="414"/>
            <p14:sldId id="424"/>
            <p14:sldId id="423"/>
            <p14:sldId id="418"/>
            <p14:sldId id="416"/>
            <p14:sldId id="417"/>
            <p14:sldId id="402"/>
            <p14:sldId id="419"/>
            <p14:sldId id="415"/>
            <p14:sldId id="401"/>
          </p14:sldIdLst>
        </p14:section>
      </p14:sectionLst>
    </p:ext>
    <p:ext uri="{EFAFB233-063F-42B5-8137-9DF3F51BA10A}">
      <p15:sldGuideLst xmlns:p15="http://schemas.microsoft.com/office/powerpoint/2012/main">
        <p15:guide id="2" orient="horz" pos="2164" userDrawn="1">
          <p15:clr>
            <a:srgbClr val="A4A3A4"/>
          </p15:clr>
        </p15:guide>
        <p15:guide id="3" pos="4452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  <p15:guide id="5" pos="4672" userDrawn="1">
          <p15:clr>
            <a:srgbClr val="A4A3A4"/>
          </p15:clr>
        </p15:guide>
        <p15:guide id="6" pos="3334" userDrawn="1">
          <p15:clr>
            <a:srgbClr val="A4A3A4"/>
          </p15:clr>
        </p15:guide>
        <p15:guide id="7" pos="3107" userDrawn="1">
          <p15:clr>
            <a:srgbClr val="A4A3A4"/>
          </p15:clr>
        </p15:guide>
        <p15:guide id="12" orient="horz" pos="3094" userDrawn="1">
          <p15:clr>
            <a:srgbClr val="A4A3A4"/>
          </p15:clr>
        </p15:guide>
        <p15:guide id="13" orient="horz" pos="2300" userDrawn="1">
          <p15:clr>
            <a:srgbClr val="A4A3A4"/>
          </p15:clr>
        </p15:guide>
        <p15:guide id="14" orient="horz" pos="577" userDrawn="1">
          <p15:clr>
            <a:srgbClr val="A4A3A4"/>
          </p15:clr>
        </p15:guide>
        <p15:guide id="16" pos="3560" userDrawn="1">
          <p15:clr>
            <a:srgbClr val="A4A3A4"/>
          </p15:clr>
        </p15:guide>
        <p15:guide id="17" pos="5239" userDrawn="1">
          <p15:clr>
            <a:srgbClr val="A4A3A4"/>
          </p15:clr>
        </p15:guide>
        <p15:guide id="18" pos="408" userDrawn="1">
          <p15:clr>
            <a:srgbClr val="A4A3A4"/>
          </p15:clr>
        </p15:guide>
        <p15:guide id="19" pos="748" userDrawn="1">
          <p15:clr>
            <a:srgbClr val="A4A3A4"/>
          </p15:clr>
        </p15:guide>
        <p15:guide id="20" pos="2880" userDrawn="1">
          <p15:clr>
            <a:srgbClr val="A4A3A4"/>
          </p15:clr>
        </p15:guide>
        <p15:guide id="21" orient="horz" pos="735" userDrawn="1">
          <p15:clr>
            <a:srgbClr val="A4A3A4"/>
          </p15:clr>
        </p15:guide>
        <p15:guide id="22" orient="horz" pos="2482" userDrawn="1">
          <p15:clr>
            <a:srgbClr val="A4A3A4"/>
          </p15:clr>
        </p15:guide>
        <p15:guide id="23" pos="2993" userDrawn="1">
          <p15:clr>
            <a:srgbClr val="A4A3A4"/>
          </p15:clr>
        </p15:guide>
        <p15:guide id="24" pos="2767" userDrawn="1">
          <p15:clr>
            <a:srgbClr val="A4A3A4"/>
          </p15:clr>
        </p15:guide>
        <p15:guide id="25" pos="2517" userDrawn="1">
          <p15:clr>
            <a:srgbClr val="A4A3A4"/>
          </p15:clr>
        </p15:guide>
        <p15:guide id="26" pos="2313" userDrawn="1">
          <p15:clr>
            <a:srgbClr val="A4A3A4"/>
          </p15:clr>
        </p15:guide>
        <p15:guide id="27" orient="horz" pos="1484" userDrawn="1">
          <p15:clr>
            <a:srgbClr val="A4A3A4"/>
          </p15:clr>
        </p15:guide>
        <p15:guide id="28" pos="5579" userDrawn="1">
          <p15:clr>
            <a:srgbClr val="A4A3A4"/>
          </p15:clr>
        </p15:guide>
        <p15:guide id="29" pos="544" userDrawn="1">
          <p15:clr>
            <a:srgbClr val="A4A3A4"/>
          </p15:clr>
        </p15:guide>
        <p15:guide id="31" pos="1292" userDrawn="1">
          <p15:clr>
            <a:srgbClr val="A4A3A4"/>
          </p15:clr>
        </p15:guide>
        <p15:guide id="32" pos="3220" userDrawn="1">
          <p15:clr>
            <a:srgbClr val="A4A3A4"/>
          </p15:clr>
        </p15:guide>
        <p15:guide id="33" orient="horz" pos="1938" userDrawn="1">
          <p15:clr>
            <a:srgbClr val="A4A3A4"/>
          </p15:clr>
        </p15:guide>
        <p15:guide id="34" orient="horz" pos="645" userDrawn="1">
          <p15:clr>
            <a:srgbClr val="A4A3A4"/>
          </p15:clr>
        </p15:guide>
        <p15:guide id="35" orient="horz" pos="1665" userDrawn="1">
          <p15:clr>
            <a:srgbClr val="A4A3A4"/>
          </p15:clr>
        </p15:guide>
        <p15:guide id="36" orient="horz" pos="1779" userDrawn="1">
          <p15:clr>
            <a:srgbClr val="A4A3A4"/>
          </p15:clr>
        </p15:guide>
        <p15:guide id="37" pos="2653" userDrawn="1">
          <p15:clr>
            <a:srgbClr val="A4A3A4"/>
          </p15:clr>
        </p15:guide>
        <p15:guide id="38" orient="horz" pos="2573" userDrawn="1">
          <p15:clr>
            <a:srgbClr val="A4A3A4"/>
          </p15:clr>
        </p15:guide>
        <p15:guide id="39" pos="725" userDrawn="1">
          <p15:clr>
            <a:srgbClr val="A4A3A4"/>
          </p15:clr>
        </p15:guide>
        <p15:guide id="40" pos="3447" userDrawn="1">
          <p15:clr>
            <a:srgbClr val="A4A3A4"/>
          </p15:clr>
        </p15:guide>
        <p15:guide id="41" pos="3311" userDrawn="1">
          <p15:clr>
            <a:srgbClr val="A4A3A4"/>
          </p15:clr>
        </p15:guide>
        <p15:guide id="42" orient="horz" pos="826" userDrawn="1">
          <p15:clr>
            <a:srgbClr val="A4A3A4"/>
          </p15:clr>
        </p15:guide>
        <p15:guide id="43" pos="680" userDrawn="1">
          <p15:clr>
            <a:srgbClr val="A4A3A4"/>
          </p15:clr>
        </p15:guide>
        <p15:guide id="44" orient="horz" pos="20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088A40E-E807-D5F0-0E94-2D2EFA0BB670}" name="EY" initials="EY" userId="EY" providerId="None"/>
  <p188:author id="{ACA71730-6232-4F0E-D000-62ED7D0A40FD}" name="TGPE" initials="TGPE" userId="TGPE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miński Damian (PKN)" initials="KD(" lastIdx="7" clrIdx="0">
    <p:extLst>
      <p:ext uri="{19B8F6BF-5375-455C-9EA6-DF929625EA0E}">
        <p15:presenceInfo xmlns:p15="http://schemas.microsoft.com/office/powerpoint/2012/main" userId="S-1-5-21-515967899-1292428093-839522115-224911" providerId="AD"/>
      </p:ext>
    </p:extLst>
  </p:cmAuthor>
  <p:cmAuthor id="2" name="Koczor Marcin (TC)" initials="KM(" lastIdx="1" clrIdx="1">
    <p:extLst>
      <p:ext uri="{19B8F6BF-5375-455C-9EA6-DF929625EA0E}">
        <p15:presenceInfo xmlns:p15="http://schemas.microsoft.com/office/powerpoint/2012/main" userId="Koczor Marcin (TC)" providerId="None"/>
      </p:ext>
    </p:extLst>
  </p:cmAuthor>
  <p:cmAuthor id="3" name="Jedlińska Kaja" initials="JK" lastIdx="7" clrIdx="2">
    <p:extLst>
      <p:ext uri="{19B8F6BF-5375-455C-9EA6-DF929625EA0E}">
        <p15:presenceInfo xmlns:p15="http://schemas.microsoft.com/office/powerpoint/2012/main" userId="S-1-5-21-1457275165-20426637-4170816958-223723" providerId="AD"/>
      </p:ext>
    </p:extLst>
  </p:cmAuthor>
  <p:cmAuthor id="4" name="KPR" initials="KPR" lastIdx="1" clrIdx="3">
    <p:extLst>
      <p:ext uri="{19B8F6BF-5375-455C-9EA6-DF929625EA0E}">
        <p15:presenceInfo xmlns:p15="http://schemas.microsoft.com/office/powerpoint/2012/main" userId="KPR" providerId="None"/>
      </p:ext>
    </p:extLst>
  </p:cmAuthor>
  <p:cmAuthor id="5" name="Koczor Marcin (TC)" initials="KM( [2]" lastIdx="1" clrIdx="4">
    <p:extLst>
      <p:ext uri="{19B8F6BF-5375-455C-9EA6-DF929625EA0E}">
        <p15:presenceInfo xmlns:p15="http://schemas.microsoft.com/office/powerpoint/2012/main" userId="S-1-5-21-1457275165-20426637-4170816958-14599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3192"/>
    <a:srgbClr val="3E409A"/>
    <a:srgbClr val="FFE600"/>
    <a:srgbClr val="DAE3F3"/>
    <a:srgbClr val="6DA945"/>
    <a:srgbClr val="5E913B"/>
    <a:srgbClr val="3F6228"/>
    <a:srgbClr val="355222"/>
    <a:srgbClr val="54823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52"/>
      </p:cViewPr>
      <p:guideLst>
        <p:guide orient="horz" pos="2164"/>
        <p:guide pos="4452"/>
        <p:guide orient="horz" pos="1620"/>
        <p:guide pos="4672"/>
        <p:guide pos="3334"/>
        <p:guide pos="3107"/>
        <p:guide orient="horz" pos="3094"/>
        <p:guide orient="horz" pos="2300"/>
        <p:guide orient="horz" pos="577"/>
        <p:guide pos="3560"/>
        <p:guide pos="5239"/>
        <p:guide pos="408"/>
        <p:guide pos="748"/>
        <p:guide pos="2880"/>
        <p:guide orient="horz" pos="735"/>
        <p:guide orient="horz" pos="2482"/>
        <p:guide pos="2993"/>
        <p:guide pos="2767"/>
        <p:guide pos="2517"/>
        <p:guide pos="2313"/>
        <p:guide orient="horz" pos="1484"/>
        <p:guide pos="5579"/>
        <p:guide pos="544"/>
        <p:guide pos="1292"/>
        <p:guide pos="3220"/>
        <p:guide orient="horz" pos="1938"/>
        <p:guide orient="horz" pos="645"/>
        <p:guide orient="horz" pos="1665"/>
        <p:guide orient="horz" pos="1779"/>
        <p:guide pos="2653"/>
        <p:guide orient="horz" pos="2573"/>
        <p:guide pos="725"/>
        <p:guide pos="3447"/>
        <p:guide pos="3311"/>
        <p:guide orient="horz" pos="826"/>
        <p:guide pos="680"/>
        <p:guide orient="horz" pos="20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chartUserShapes" Target="../drawings/drawing4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226909259473874E-2"/>
          <c:y val="2.8365136668385766E-2"/>
          <c:w val="0.87627766832773202"/>
          <c:h val="0.5706483818709263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Wykres!$C$1</c:f>
              <c:strCache>
                <c:ptCount val="1"/>
                <c:pt idx="0">
                  <c:v>ec. węglowe</c:v>
                </c:pt>
              </c:strCache>
            </c:strRef>
          </c:tx>
          <c:spPr>
            <a:solidFill>
              <a:srgbClr val="AFABAB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Wykres!$C$2:$C$21</c:f>
              <c:numCache>
                <c:formatCode>General</c:formatCode>
                <c:ptCount val="20"/>
                <c:pt idx="0">
                  <c:v>1222.604</c:v>
                </c:pt>
                <c:pt idx="1">
                  <c:v>1868.838</c:v>
                </c:pt>
                <c:pt idx="2">
                  <c:v>1023.4010000000001</c:v>
                </c:pt>
                <c:pt idx="3">
                  <c:v>669.81600000000003</c:v>
                </c:pt>
                <c:pt idx="4">
                  <c:v>664.73099999999999</c:v>
                </c:pt>
                <c:pt idx="5">
                  <c:v>540</c:v>
                </c:pt>
                <c:pt idx="6">
                  <c:v>523</c:v>
                </c:pt>
                <c:pt idx="7">
                  <c:v>475</c:v>
                </c:pt>
                <c:pt idx="8">
                  <c:v>370</c:v>
                </c:pt>
                <c:pt idx="9">
                  <c:v>370</c:v>
                </c:pt>
                <c:pt idx="10">
                  <c:v>370</c:v>
                </c:pt>
                <c:pt idx="11">
                  <c:v>370</c:v>
                </c:pt>
                <c:pt idx="12">
                  <c:v>62</c:v>
                </c:pt>
                <c:pt idx="13">
                  <c:v>62</c:v>
                </c:pt>
                <c:pt idx="14">
                  <c:v>62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55-47BC-9BB1-0E84AA568455}"/>
            </c:ext>
          </c:extLst>
        </c:ser>
        <c:ser>
          <c:idx val="1"/>
          <c:order val="1"/>
          <c:tx>
            <c:strRef>
              <c:f>Wykres!$D$1</c:f>
              <c:strCache>
                <c:ptCount val="1"/>
                <c:pt idx="0">
                  <c:v>el. na węgiel kamienny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Wykres!$D$2:$D$21</c:f>
              <c:numCache>
                <c:formatCode>General</c:formatCode>
                <c:ptCount val="20"/>
                <c:pt idx="0">
                  <c:v>10458.069</c:v>
                </c:pt>
                <c:pt idx="1">
                  <c:v>10891.967000000001</c:v>
                </c:pt>
                <c:pt idx="2">
                  <c:v>10514.823</c:v>
                </c:pt>
                <c:pt idx="3">
                  <c:v>10330.229999999998</c:v>
                </c:pt>
                <c:pt idx="4">
                  <c:v>10330.229999999998</c:v>
                </c:pt>
                <c:pt idx="5">
                  <c:v>5957.396999999999</c:v>
                </c:pt>
                <c:pt idx="6">
                  <c:v>5837.1189999999997</c:v>
                </c:pt>
                <c:pt idx="7">
                  <c:v>6028.1189999999997</c:v>
                </c:pt>
                <c:pt idx="8">
                  <c:v>3353</c:v>
                </c:pt>
                <c:pt idx="9">
                  <c:v>3353</c:v>
                </c:pt>
                <c:pt idx="10">
                  <c:v>3353</c:v>
                </c:pt>
                <c:pt idx="11">
                  <c:v>3217.61</c:v>
                </c:pt>
                <c:pt idx="12">
                  <c:v>3217.61</c:v>
                </c:pt>
                <c:pt idx="13">
                  <c:v>3217.61</c:v>
                </c:pt>
                <c:pt idx="14">
                  <c:v>3217.61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55-47BC-9BB1-0E84AA568455}"/>
            </c:ext>
          </c:extLst>
        </c:ser>
        <c:ser>
          <c:idx val="2"/>
          <c:order val="2"/>
          <c:tx>
            <c:strRef>
              <c:f>Wykres!$E$1</c:f>
              <c:strCache>
                <c:ptCount val="1"/>
                <c:pt idx="0">
                  <c:v>el. na węgiel brunatny</c:v>
                </c:pt>
              </c:strCache>
            </c:strRef>
          </c:tx>
          <c:spPr>
            <a:solidFill>
              <a:srgbClr val="843C0C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Wykres!$E$2:$E$21</c:f>
              <c:numCache>
                <c:formatCode>General</c:formatCode>
                <c:ptCount val="20"/>
                <c:pt idx="0">
                  <c:v>6233.1820000000007</c:v>
                </c:pt>
                <c:pt idx="1">
                  <c:v>4927.8239999999996</c:v>
                </c:pt>
                <c:pt idx="2">
                  <c:v>6564.5560000000005</c:v>
                </c:pt>
                <c:pt idx="3">
                  <c:v>4736.0389999999998</c:v>
                </c:pt>
                <c:pt idx="4">
                  <c:v>4148.0389999999998</c:v>
                </c:pt>
                <c:pt idx="5">
                  <c:v>2471.9429999999998</c:v>
                </c:pt>
                <c:pt idx="6">
                  <c:v>2471.9429999999998</c:v>
                </c:pt>
                <c:pt idx="7">
                  <c:v>2471.9429999999998</c:v>
                </c:pt>
                <c:pt idx="8">
                  <c:v>410.09899999999999</c:v>
                </c:pt>
                <c:pt idx="9">
                  <c:v>410.09899999999999</c:v>
                </c:pt>
                <c:pt idx="10">
                  <c:v>410.09899999999999</c:v>
                </c:pt>
                <c:pt idx="11">
                  <c:v>410.09899999999999</c:v>
                </c:pt>
                <c:pt idx="12">
                  <c:v>410.09899999999999</c:v>
                </c:pt>
                <c:pt idx="13">
                  <c:v>410.09899999999999</c:v>
                </c:pt>
                <c:pt idx="14">
                  <c:v>410.09899999999999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55-47BC-9BB1-0E84AA568455}"/>
            </c:ext>
          </c:extLst>
        </c:ser>
        <c:ser>
          <c:idx val="3"/>
          <c:order val="3"/>
          <c:tx>
            <c:strRef>
              <c:f>Wykres!$F$1</c:f>
              <c:strCache>
                <c:ptCount val="1"/>
                <c:pt idx="0">
                  <c:v>ec. gazowe</c:v>
                </c:pt>
              </c:strCache>
            </c:strRef>
          </c:tx>
          <c:spPr>
            <a:solidFill>
              <a:srgbClr val="FFE699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Wykres!$F$2:$F$21</c:f>
              <c:numCache>
                <c:formatCode>General</c:formatCode>
                <c:ptCount val="20"/>
                <c:pt idx="0">
                  <c:v>1291.5790000000002</c:v>
                </c:pt>
                <c:pt idx="1">
                  <c:v>1411.3790000000001</c:v>
                </c:pt>
                <c:pt idx="2">
                  <c:v>1141.886</c:v>
                </c:pt>
                <c:pt idx="3">
                  <c:v>1209.2080000000001</c:v>
                </c:pt>
                <c:pt idx="4">
                  <c:v>1370.951</c:v>
                </c:pt>
                <c:pt idx="5">
                  <c:v>1916.9460000000001</c:v>
                </c:pt>
                <c:pt idx="6">
                  <c:v>2150.326</c:v>
                </c:pt>
                <c:pt idx="7">
                  <c:v>2007.0079999999998</c:v>
                </c:pt>
                <c:pt idx="8">
                  <c:v>1505.0079999999998</c:v>
                </c:pt>
                <c:pt idx="9">
                  <c:v>1505.0079999999998</c:v>
                </c:pt>
                <c:pt idx="10">
                  <c:v>1505.0079999999998</c:v>
                </c:pt>
                <c:pt idx="11">
                  <c:v>1343.4079999999999</c:v>
                </c:pt>
                <c:pt idx="12">
                  <c:v>1223.4079999999999</c:v>
                </c:pt>
                <c:pt idx="13">
                  <c:v>1165.0259999999998</c:v>
                </c:pt>
                <c:pt idx="14">
                  <c:v>1101.3009999999999</c:v>
                </c:pt>
                <c:pt idx="15">
                  <c:v>1101.3009999999999</c:v>
                </c:pt>
                <c:pt idx="16">
                  <c:v>1101.3009999999999</c:v>
                </c:pt>
                <c:pt idx="17">
                  <c:v>668.005</c:v>
                </c:pt>
                <c:pt idx="18">
                  <c:v>603.005</c:v>
                </c:pt>
                <c:pt idx="19">
                  <c:v>603.005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55-47BC-9BB1-0E84AA568455}"/>
            </c:ext>
          </c:extLst>
        </c:ser>
        <c:ser>
          <c:idx val="4"/>
          <c:order val="4"/>
          <c:tx>
            <c:strRef>
              <c:f>Wykres!$G$1</c:f>
              <c:strCache>
                <c:ptCount val="1"/>
                <c:pt idx="0">
                  <c:v>ec. gazowe, przemysłowe</c:v>
                </c:pt>
              </c:strCache>
            </c:strRef>
          </c:tx>
          <c:spPr>
            <a:solidFill>
              <a:srgbClr val="FFD966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Wykres!$G$2:$G$21</c:f>
              <c:numCache>
                <c:formatCode>General</c:formatCode>
                <c:ptCount val="20"/>
                <c:pt idx="0">
                  <c:v>740</c:v>
                </c:pt>
                <c:pt idx="1">
                  <c:v>740</c:v>
                </c:pt>
                <c:pt idx="2">
                  <c:v>740</c:v>
                </c:pt>
                <c:pt idx="3">
                  <c:v>746</c:v>
                </c:pt>
                <c:pt idx="4">
                  <c:v>687</c:v>
                </c:pt>
                <c:pt idx="5">
                  <c:v>278</c:v>
                </c:pt>
                <c:pt idx="6">
                  <c:v>235</c:v>
                </c:pt>
                <c:pt idx="7">
                  <c:v>300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55-47BC-9BB1-0E84AA568455}"/>
            </c:ext>
          </c:extLst>
        </c:ser>
        <c:ser>
          <c:idx val="5"/>
          <c:order val="5"/>
          <c:tx>
            <c:strRef>
              <c:f>Wykres!$H$1</c:f>
              <c:strCache>
                <c:ptCount val="1"/>
                <c:pt idx="0">
                  <c:v>CCGT - kondensacja</c:v>
                </c:pt>
              </c:strCache>
            </c:strRef>
          </c:tx>
          <c:spPr>
            <a:solidFill>
              <a:srgbClr val="BF9000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Wykres!$H$2:$H$21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1335.2539999999999</c:v>
                </c:pt>
                <c:pt idx="4">
                  <c:v>1335.2539999999999</c:v>
                </c:pt>
                <c:pt idx="5">
                  <c:v>3042.5749999999998</c:v>
                </c:pt>
                <c:pt idx="6">
                  <c:v>3837.1549999999997</c:v>
                </c:pt>
                <c:pt idx="7">
                  <c:v>3837.1549999999997</c:v>
                </c:pt>
                <c:pt idx="8">
                  <c:v>3837.1549999999997</c:v>
                </c:pt>
                <c:pt idx="9">
                  <c:v>3837.1549999999997</c:v>
                </c:pt>
                <c:pt idx="10">
                  <c:v>3837.1549999999997</c:v>
                </c:pt>
                <c:pt idx="11">
                  <c:v>3837.1549999999997</c:v>
                </c:pt>
                <c:pt idx="12">
                  <c:v>3837.1549999999997</c:v>
                </c:pt>
                <c:pt idx="13">
                  <c:v>3837.1549999999997</c:v>
                </c:pt>
                <c:pt idx="14">
                  <c:v>3837.1549999999997</c:v>
                </c:pt>
                <c:pt idx="15">
                  <c:v>3837.1549999999997</c:v>
                </c:pt>
                <c:pt idx="16">
                  <c:v>3837.1549999999997</c:v>
                </c:pt>
                <c:pt idx="17">
                  <c:v>3837.1549999999997</c:v>
                </c:pt>
                <c:pt idx="18">
                  <c:v>3837.1549999999997</c:v>
                </c:pt>
                <c:pt idx="19">
                  <c:v>3837.1549999999997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055-47BC-9BB1-0E84AA568455}"/>
            </c:ext>
          </c:extLst>
        </c:ser>
        <c:ser>
          <c:idx val="6"/>
          <c:order val="6"/>
          <c:tx>
            <c:strRef>
              <c:f>Wykres!$I$1</c:f>
              <c:strCache>
                <c:ptCount val="1"/>
                <c:pt idx="0">
                  <c:v>ec. i el. biomasowe i biogazowe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Wykres!$I$2:$I$21</c:f>
              <c:numCache>
                <c:formatCode>General</c:formatCode>
                <c:ptCount val="20"/>
                <c:pt idx="0">
                  <c:v>30.667000000000002</c:v>
                </c:pt>
                <c:pt idx="1">
                  <c:v>30.667000000000002</c:v>
                </c:pt>
                <c:pt idx="2">
                  <c:v>30.667000000000002</c:v>
                </c:pt>
                <c:pt idx="3">
                  <c:v>30.667000000000002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55-47BC-9BB1-0E84AA568455}"/>
            </c:ext>
          </c:extLst>
        </c:ser>
        <c:ser>
          <c:idx val="8"/>
          <c:order val="7"/>
          <c:tx>
            <c:strRef>
              <c:f>Wykres!$J$1</c:f>
              <c:strCache>
                <c:ptCount val="1"/>
                <c:pt idx="0">
                  <c:v>DSR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Wykres!$J$2:$J$21</c:f>
              <c:numCache>
                <c:formatCode>General</c:formatCode>
                <c:ptCount val="20"/>
                <c:pt idx="0">
                  <c:v>614.6</c:v>
                </c:pt>
                <c:pt idx="1">
                  <c:v>766</c:v>
                </c:pt>
                <c:pt idx="2">
                  <c:v>801</c:v>
                </c:pt>
                <c:pt idx="3">
                  <c:v>1039</c:v>
                </c:pt>
                <c:pt idx="4">
                  <c:v>959</c:v>
                </c:pt>
                <c:pt idx="5">
                  <c:v>1509</c:v>
                </c:pt>
                <c:pt idx="6">
                  <c:v>1539</c:v>
                </c:pt>
                <c:pt idx="7">
                  <c:v>980.5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055-47BC-9BB1-0E84AA568455}"/>
            </c:ext>
          </c:extLst>
        </c:ser>
        <c:ser>
          <c:idx val="9"/>
          <c:order val="8"/>
          <c:tx>
            <c:strRef>
              <c:f>Wykres!$K$1</c:f>
              <c:strCache>
                <c:ptCount val="1"/>
                <c:pt idx="0">
                  <c:v>ESP</c:v>
                </c:pt>
              </c:strCache>
            </c:strRef>
          </c:tx>
          <c:spPr>
            <a:solidFill>
              <a:srgbClr val="2E75B6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Wykres!$K$2:$K$21</c:f>
              <c:numCache>
                <c:formatCode>General</c:formatCode>
                <c:ptCount val="20"/>
                <c:pt idx="0">
                  <c:v>974.2890000000001</c:v>
                </c:pt>
                <c:pt idx="1">
                  <c:v>974.28899999999999</c:v>
                </c:pt>
                <c:pt idx="2">
                  <c:v>866.9190000000001</c:v>
                </c:pt>
                <c:pt idx="3">
                  <c:v>204.90100000000001</c:v>
                </c:pt>
                <c:pt idx="4">
                  <c:v>204.90300000000002</c:v>
                </c:pt>
                <c:pt idx="5">
                  <c:v>492.89499999999998</c:v>
                </c:pt>
                <c:pt idx="6">
                  <c:v>210.34299999999999</c:v>
                </c:pt>
                <c:pt idx="7">
                  <c:v>615.13199999999995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55-47BC-9BB1-0E84AA568455}"/>
            </c:ext>
          </c:extLst>
        </c:ser>
        <c:ser>
          <c:idx val="10"/>
          <c:order val="9"/>
          <c:tx>
            <c:strRef>
              <c:f>Wykres!$L$1</c:f>
              <c:strCache>
                <c:ptCount val="1"/>
                <c:pt idx="0">
                  <c:v>el. wodne przepływowe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Wykres!$L$2:$L$21</c:f>
              <c:numCache>
                <c:formatCode>General</c:formatCode>
                <c:ptCount val="20"/>
                <c:pt idx="0">
                  <c:v>557.02900000000011</c:v>
                </c:pt>
                <c:pt idx="1">
                  <c:v>557.029</c:v>
                </c:pt>
                <c:pt idx="2">
                  <c:v>29.534999999999997</c:v>
                </c:pt>
                <c:pt idx="3">
                  <c:v>58.951999999999998</c:v>
                </c:pt>
                <c:pt idx="4">
                  <c:v>58.612000000000002</c:v>
                </c:pt>
                <c:pt idx="5">
                  <c:v>516.577</c:v>
                </c:pt>
                <c:pt idx="6">
                  <c:v>270.52699999999999</c:v>
                </c:pt>
                <c:pt idx="7">
                  <c:v>492.149</c:v>
                </c:pt>
                <c:pt idx="8">
                  <c:v>360.21499999999997</c:v>
                </c:pt>
                <c:pt idx="9">
                  <c:v>360.21499999999997</c:v>
                </c:pt>
                <c:pt idx="10">
                  <c:v>360.21499999999997</c:v>
                </c:pt>
                <c:pt idx="11">
                  <c:v>360.21499999999997</c:v>
                </c:pt>
                <c:pt idx="12">
                  <c:v>360.21499999999997</c:v>
                </c:pt>
                <c:pt idx="13">
                  <c:v>238.97200000000001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055-47BC-9BB1-0E84AA568455}"/>
            </c:ext>
          </c:extLst>
        </c:ser>
        <c:ser>
          <c:idx val="11"/>
          <c:order val="10"/>
          <c:tx>
            <c:strRef>
              <c:f>Wykres!$M$1</c:f>
              <c:strCache>
                <c:ptCount val="1"/>
                <c:pt idx="0">
                  <c:v>Jedn. od 0 do 50 MW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Wykres!$M$2:$M$21</c:f>
              <c:numCache>
                <c:formatCode>General</c:formatCode>
                <c:ptCount val="20"/>
                <c:pt idx="0">
                  <c:v>305.04699999999997</c:v>
                </c:pt>
                <c:pt idx="1">
                  <c:v>514.88199999999995</c:v>
                </c:pt>
                <c:pt idx="2">
                  <c:v>293.62</c:v>
                </c:pt>
                <c:pt idx="3">
                  <c:v>538.90599999999995</c:v>
                </c:pt>
                <c:pt idx="4">
                  <c:v>505.43799999999999</c:v>
                </c:pt>
                <c:pt idx="5">
                  <c:v>537.96399999999994</c:v>
                </c:pt>
                <c:pt idx="6">
                  <c:v>587.07600000000002</c:v>
                </c:pt>
                <c:pt idx="7">
                  <c:v>626.78599999999994</c:v>
                </c:pt>
                <c:pt idx="8">
                  <c:v>381.35999999999996</c:v>
                </c:pt>
                <c:pt idx="9">
                  <c:v>381.35999999999996</c:v>
                </c:pt>
                <c:pt idx="10">
                  <c:v>205.54199999999997</c:v>
                </c:pt>
                <c:pt idx="11">
                  <c:v>205.54199999999997</c:v>
                </c:pt>
                <c:pt idx="12">
                  <c:v>97.305999999999997</c:v>
                </c:pt>
                <c:pt idx="13">
                  <c:v>74.748000000000005</c:v>
                </c:pt>
                <c:pt idx="14">
                  <c:v>71.362000000000009</c:v>
                </c:pt>
                <c:pt idx="15">
                  <c:v>71.362000000000009</c:v>
                </c:pt>
                <c:pt idx="16">
                  <c:v>71.362000000000009</c:v>
                </c:pt>
                <c:pt idx="17">
                  <c:v>66.701999999999998</c:v>
                </c:pt>
                <c:pt idx="18">
                  <c:v>66.701999999999998</c:v>
                </c:pt>
                <c:pt idx="19">
                  <c:v>61.845999999999997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055-47BC-9BB1-0E84AA568455}"/>
            </c:ext>
          </c:extLst>
        </c:ser>
        <c:ser>
          <c:idx val="12"/>
          <c:order val="11"/>
          <c:tx>
            <c:strRef>
              <c:f>Wykres!$N$1</c:f>
              <c:strCache>
                <c:ptCount val="1"/>
                <c:pt idx="0">
                  <c:v>Jedn. od 50 do 100 MW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Wykres!$N$2:$N$21</c:f>
              <c:numCache>
                <c:formatCode>General</c:formatCode>
                <c:ptCount val="20"/>
                <c:pt idx="0">
                  <c:v>0</c:v>
                </c:pt>
                <c:pt idx="1">
                  <c:v>356</c:v>
                </c:pt>
                <c:pt idx="2">
                  <c:v>356</c:v>
                </c:pt>
                <c:pt idx="3">
                  <c:v>356</c:v>
                </c:pt>
                <c:pt idx="4">
                  <c:v>356</c:v>
                </c:pt>
                <c:pt idx="5">
                  <c:v>356</c:v>
                </c:pt>
                <c:pt idx="6">
                  <c:v>356</c:v>
                </c:pt>
                <c:pt idx="7">
                  <c:v>356</c:v>
                </c:pt>
                <c:pt idx="8">
                  <c:v>189</c:v>
                </c:pt>
                <c:pt idx="9">
                  <c:v>189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055-47BC-9BB1-0E84AA568455}"/>
            </c:ext>
          </c:extLst>
        </c:ser>
        <c:ser>
          <c:idx val="13"/>
          <c:order val="12"/>
          <c:tx>
            <c:strRef>
              <c:f>Wykres!$O$1</c:f>
              <c:strCache>
                <c:ptCount val="1"/>
                <c:pt idx="0">
                  <c:v>Magazyny bateryjne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Wykres!$O$2:$O$21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144.94200000000001</c:v>
                </c:pt>
                <c:pt idx="7">
                  <c:v>1881.818</c:v>
                </c:pt>
                <c:pt idx="8">
                  <c:v>1881.818</c:v>
                </c:pt>
                <c:pt idx="9">
                  <c:v>1881.818</c:v>
                </c:pt>
                <c:pt idx="10">
                  <c:v>1881.818</c:v>
                </c:pt>
                <c:pt idx="11">
                  <c:v>1881.818</c:v>
                </c:pt>
                <c:pt idx="12">
                  <c:v>1878.894</c:v>
                </c:pt>
                <c:pt idx="13">
                  <c:v>1878.894</c:v>
                </c:pt>
                <c:pt idx="14">
                  <c:v>1878.894</c:v>
                </c:pt>
                <c:pt idx="15">
                  <c:v>1878.894</c:v>
                </c:pt>
                <c:pt idx="16">
                  <c:v>1878.894</c:v>
                </c:pt>
                <c:pt idx="17">
                  <c:v>1878.894</c:v>
                </c:pt>
                <c:pt idx="18">
                  <c:v>1878.894</c:v>
                </c:pt>
                <c:pt idx="19">
                  <c:v>1878.894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055-47BC-9BB1-0E84AA568455}"/>
            </c:ext>
          </c:extLst>
        </c:ser>
        <c:ser>
          <c:idx val="14"/>
          <c:order val="13"/>
          <c:tx>
            <c:strRef>
              <c:f>Wykres!$P$1</c:f>
              <c:strCache>
                <c:ptCount val="1"/>
                <c:pt idx="0">
                  <c:v>Zagraniczne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Wykres!$P$2:$P$21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350</c:v>
                </c:pt>
                <c:pt idx="6">
                  <c:v>550</c:v>
                </c:pt>
                <c:pt idx="7">
                  <c:v>1079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055-47BC-9BB1-0E84AA568455}"/>
            </c:ext>
          </c:extLst>
        </c:ser>
        <c:ser>
          <c:idx val="15"/>
          <c:order val="14"/>
          <c:tx>
            <c:strRef>
              <c:f>Wykres!$Q$1</c:f>
              <c:strCache>
                <c:ptCount val="1"/>
                <c:pt idx="0">
                  <c:v>Progn. Istniejące inne</c:v>
                </c:pt>
              </c:strCache>
            </c:strRef>
          </c:tx>
          <c:spPr>
            <a:pattFill prst="wdDnDiag">
              <a:fgClr>
                <a:srgbClr val="FFC00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Wykres!$Q$2:$Q$21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4047.4920000000016</c:v>
                </c:pt>
                <c:pt idx="9">
                  <c:v>4047.4920000000016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055-47BC-9BB1-0E84AA568455}"/>
            </c:ext>
          </c:extLst>
        </c:ser>
        <c:ser>
          <c:idx val="16"/>
          <c:order val="15"/>
          <c:tx>
            <c:strRef>
              <c:f>Wykres!$R$1</c:f>
              <c:strCache>
                <c:ptCount val="1"/>
                <c:pt idx="0">
                  <c:v>Progn. DSR</c:v>
                </c:pt>
              </c:strCache>
            </c:strRef>
          </c:tx>
          <c:spPr>
            <a:pattFill prst="wdUpDiag">
              <a:fgClr>
                <a:srgbClr val="8064A2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pattFill prst="wdUpDiag">
                <a:fgClr>
                  <a:srgbClr val="BF6DFD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B055-47BC-9BB1-0E84AA568455}"/>
              </c:ext>
            </c:extLst>
          </c:dPt>
          <c:dPt>
            <c:idx val="9"/>
            <c:invertIfNegative val="0"/>
            <c:bubble3D val="0"/>
            <c:spPr>
              <a:pattFill prst="wdUpDiag">
                <a:fgClr>
                  <a:srgbClr val="BF6DFD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B055-47BC-9BB1-0E84AA568455}"/>
              </c:ext>
            </c:extLst>
          </c:dPt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Wykres!$R$2:$R$21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960.5</c:v>
                </c:pt>
                <c:pt idx="9">
                  <c:v>960.5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B055-47BC-9BB1-0E84AA568455}"/>
            </c:ext>
          </c:extLst>
        </c:ser>
        <c:ser>
          <c:idx val="17"/>
          <c:order val="16"/>
          <c:tx>
            <c:strRef>
              <c:f>Wykres!$S$1</c:f>
              <c:strCache>
                <c:ptCount val="1"/>
                <c:pt idx="0">
                  <c:v>Prognoza WK 2028</c:v>
                </c:pt>
              </c:strCache>
            </c:strRef>
          </c:tx>
          <c:spPr>
            <a:pattFill prst="wdDnDiag">
              <a:fgClr>
                <a:sysClr val="windowText" lastClr="00000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Wykres!$S$2:$S$21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5661.5790000000006</c:v>
                </c:pt>
                <c:pt idx="6">
                  <c:v>5781.5790000000006</c:v>
                </c:pt>
                <c:pt idx="7">
                  <c:v>5781.5790000000006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055-47BC-9BB1-0E84AA568455}"/>
            </c:ext>
          </c:extLst>
        </c:ser>
        <c:ser>
          <c:idx val="19"/>
          <c:order val="18"/>
          <c:tx>
            <c:strRef>
              <c:f>Wykres!$U$1</c:f>
              <c:strCache>
                <c:ptCount val="1"/>
                <c:pt idx="0">
                  <c:v>Progn. CCGT</c:v>
                </c:pt>
              </c:strCache>
            </c:strRef>
          </c:tx>
          <c:spPr>
            <a:pattFill prst="wdDnDiag">
              <a:fgClr>
                <a:srgbClr val="BF900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cat>
            <c:numRef>
              <c:f>Wykres!$B$2:$B$21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Wykres!$U$2:$U$21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3400</c:v>
                </c:pt>
                <c:pt idx="9">
                  <c:v>3400</c:v>
                </c:pt>
                <c:pt idx="10">
                  <c:v>3400</c:v>
                </c:pt>
                <c:pt idx="11">
                  <c:v>3400</c:v>
                </c:pt>
                <c:pt idx="12">
                  <c:v>3400</c:v>
                </c:pt>
                <c:pt idx="13">
                  <c:v>3400</c:v>
                </c:pt>
                <c:pt idx="14">
                  <c:v>3400</c:v>
                </c:pt>
                <c:pt idx="15">
                  <c:v>3400</c:v>
                </c:pt>
                <c:pt idx="16">
                  <c:v>3400</c:v>
                </c:pt>
                <c:pt idx="17">
                  <c:v>3400</c:v>
                </c:pt>
                <c:pt idx="18">
                  <c:v>3400</c:v>
                </c:pt>
                <c:pt idx="19">
                  <c:v>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B055-47BC-9BB1-0E84AA5684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5543296"/>
        <c:axId val="1955549120"/>
      </c:barChar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5543296"/>
        <c:axId val="1955549120"/>
        <c:extLst>
          <c:ext xmlns:c15="http://schemas.microsoft.com/office/drawing/2012/chart" uri="{02D57815-91ED-43cb-92C2-25804820EDAC}">
            <c15:filteredLineSeries>
              <c15:ser>
                <c:idx val="18"/>
                <c:order val="17"/>
                <c:tx>
                  <c:strRef>
                    <c:extLst>
                      <c:ext uri="{02D57815-91ED-43cb-92C2-25804820EDAC}">
                        <c15:formulaRef>
                          <c15:sqref>Wykres!$T$1</c15:sqref>
                        </c15:formulaRef>
                      </c:ext>
                    </c:extLst>
                    <c:strCache>
                      <c:ptCount val="1"/>
                      <c:pt idx="0">
                        <c:v>Zapotrzebowanie na moc szczytową</c:v>
                      </c:pt>
                    </c:strCache>
                  </c:strRef>
                </c:tx>
                <c:spPr>
                  <a:ln w="15875" cap="rnd">
                    <a:solidFill>
                      <a:srgbClr val="FF0000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Wykres!$B$2:$B$21</c15:sqref>
                        </c15:formulaRef>
                      </c:ext>
                    </c:extLst>
                    <c:numCache>
                      <c:formatCode>General</c:formatCode>
                      <c:ptCount val="20"/>
                      <c:pt idx="0">
                        <c:v>2021</c:v>
                      </c:pt>
                      <c:pt idx="1">
                        <c:v>2022</c:v>
                      </c:pt>
                      <c:pt idx="2">
                        <c:v>2023</c:v>
                      </c:pt>
                      <c:pt idx="3">
                        <c:v>2024</c:v>
                      </c:pt>
                      <c:pt idx="4">
                        <c:v>2025</c:v>
                      </c:pt>
                      <c:pt idx="5">
                        <c:v>2026</c:v>
                      </c:pt>
                      <c:pt idx="6">
                        <c:v>2027</c:v>
                      </c:pt>
                      <c:pt idx="7">
                        <c:v>2028</c:v>
                      </c:pt>
                      <c:pt idx="8">
                        <c:v>2029</c:v>
                      </c:pt>
                      <c:pt idx="9">
                        <c:v>2030</c:v>
                      </c:pt>
                      <c:pt idx="10">
                        <c:v>2031</c:v>
                      </c:pt>
                      <c:pt idx="11">
                        <c:v>2032</c:v>
                      </c:pt>
                      <c:pt idx="12">
                        <c:v>2033</c:v>
                      </c:pt>
                      <c:pt idx="13">
                        <c:v>2034</c:v>
                      </c:pt>
                      <c:pt idx="14">
                        <c:v>2035</c:v>
                      </c:pt>
                      <c:pt idx="15">
                        <c:v>2036</c:v>
                      </c:pt>
                      <c:pt idx="16">
                        <c:v>2037</c:v>
                      </c:pt>
                      <c:pt idx="17">
                        <c:v>2038</c:v>
                      </c:pt>
                      <c:pt idx="18">
                        <c:v>2039</c:v>
                      </c:pt>
                      <c:pt idx="19">
                        <c:v>2040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Wykres!$T$2:$T$21</c15:sqref>
                        </c15:formulaRef>
                      </c:ext>
                    </c:extLst>
                    <c:numCache>
                      <c:formatCode>General</c:formatCode>
                      <c:ptCount val="20"/>
                      <c:pt idx="0">
                        <c:v>29678.864876000003</c:v>
                      </c:pt>
                      <c:pt idx="1">
                        <c:v>29367.755768000003</c:v>
                      </c:pt>
                      <c:pt idx="2">
                        <c:v>29305.548160000002</c:v>
                      </c:pt>
                      <c:pt idx="3">
                        <c:v>29582.108410000001</c:v>
                      </c:pt>
                      <c:pt idx="4">
                        <c:v>29858.668660000003</c:v>
                      </c:pt>
                      <c:pt idx="5">
                        <c:v>30525.758688000005</c:v>
                      </c:pt>
                      <c:pt idx="6">
                        <c:v>31192.848716000004</c:v>
                      </c:pt>
                      <c:pt idx="7">
                        <c:v>31859.938744000003</c:v>
                      </c:pt>
                      <c:pt idx="8">
                        <c:v>32527.028772000001</c:v>
                      </c:pt>
                      <c:pt idx="9">
                        <c:v>33194.118800000004</c:v>
                      </c:pt>
                      <c:pt idx="10">
                        <c:v>33858.3321</c:v>
                      </c:pt>
                      <c:pt idx="11">
                        <c:v>34505.933799999999</c:v>
                      </c:pt>
                      <c:pt idx="12">
                        <c:v>35153.546399999999</c:v>
                      </c:pt>
                      <c:pt idx="13">
                        <c:v>35801.159</c:v>
                      </c:pt>
                      <c:pt idx="14">
                        <c:v>36216.285499999998</c:v>
                      </c:pt>
                      <c:pt idx="15">
                        <c:v>36601.535100000001</c:v>
                      </c:pt>
                      <c:pt idx="16">
                        <c:v>37003.385399999999</c:v>
                      </c:pt>
                      <c:pt idx="17">
                        <c:v>37106.335900000005</c:v>
                      </c:pt>
                      <c:pt idx="18">
                        <c:v>37358.736300000004</c:v>
                      </c:pt>
                      <c:pt idx="19">
                        <c:v>37760.586600000002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B055-47BC-9BB1-0E84AA568455}"/>
                  </c:ext>
                </c:extLst>
              </c15:ser>
            </c15:filteredLineSeries>
          </c:ext>
        </c:extLst>
      </c:lineChart>
      <c:catAx>
        <c:axId val="195554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955549120"/>
        <c:crosses val="autoZero"/>
        <c:auto val="1"/>
        <c:lblAlgn val="ctr"/>
        <c:lblOffset val="100"/>
        <c:noMultiLvlLbl val="0"/>
      </c:catAx>
      <c:valAx>
        <c:axId val="1955549120"/>
        <c:scaling>
          <c:orientation val="minMax"/>
          <c:max val="3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 b="1"/>
                  <a:t>GW</a:t>
                </a:r>
                <a:endParaRPr lang="en-US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955543296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468088290447066E-2"/>
          <c:y val="0.69911213251453619"/>
          <c:w val="0.98839091399355583"/>
          <c:h val="0.300887867485463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EYInterstate Light" panose="0200050600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EYInterstate Light" panose="02000506000000020004" pitchFamily="2" charset="0"/>
        </a:defRPr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55157003410561"/>
          <c:y val="3.8862391803568277E-2"/>
          <c:w val="0.86861107844290253"/>
          <c:h val="0.7055794098869596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ec. węglowe</c:v>
                </c:pt>
              </c:strCache>
            </c:strRef>
          </c:tx>
          <c:spPr>
            <a:solidFill>
              <a:srgbClr val="AFABAB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558.99300000000005</c:v>
                </c:pt>
                <c:pt idx="1">
                  <c:v>490.99299999999999</c:v>
                </c:pt>
                <c:pt idx="2">
                  <c:v>631.29100000000005</c:v>
                </c:pt>
                <c:pt idx="3">
                  <c:v>359.73700000000002</c:v>
                </c:pt>
                <c:pt idx="4">
                  <c:v>530.50300000000004</c:v>
                </c:pt>
                <c:pt idx="5">
                  <c:v>154.99299999999999</c:v>
                </c:pt>
                <c:pt idx="6">
                  <c:v>64.992999999999995</c:v>
                </c:pt>
                <c:pt idx="7">
                  <c:v>154.99299999999999</c:v>
                </c:pt>
                <c:pt idx="8">
                  <c:v>191.77799999999999</c:v>
                </c:pt>
                <c:pt idx="9">
                  <c:v>317.50299999999999</c:v>
                </c:pt>
                <c:pt idx="10">
                  <c:v>64.992999999999995</c:v>
                </c:pt>
                <c:pt idx="11">
                  <c:v>64.992999999999995</c:v>
                </c:pt>
                <c:pt idx="12">
                  <c:v>64.992999999999995</c:v>
                </c:pt>
                <c:pt idx="13">
                  <c:v>216.73699999999999</c:v>
                </c:pt>
                <c:pt idx="15">
                  <c:v>357.99299999999999</c:v>
                </c:pt>
                <c:pt idx="16">
                  <c:v>374.99299999999999</c:v>
                </c:pt>
                <c:pt idx="17">
                  <c:v>581.29100000000005</c:v>
                </c:pt>
                <c:pt idx="18">
                  <c:v>279.73700000000002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20-43EF-857B-83D045C17B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el. na węgiel kamienny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3">
                  <c:v>192.696</c:v>
                </c:pt>
                <c:pt idx="4">
                  <c:v>194.41800000000001</c:v>
                </c:pt>
                <c:pt idx="18">
                  <c:v>192.696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20-43EF-857B-83D045C17B6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el. na węgiel brunatny</c:v>
                </c:pt>
              </c:strCache>
            </c:strRef>
          </c:tx>
          <c:spPr>
            <a:solidFill>
              <a:srgbClr val="843C0C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Sheet1!$D$2:$D$21</c:f>
              <c:numCache>
                <c:formatCode>General</c:formatCode>
                <c:ptCount val="20"/>
                <c:pt idx="1">
                  <c:v>91</c:v>
                </c:pt>
                <c:pt idx="3">
                  <c:v>200.95400000000001</c:v>
                </c:pt>
                <c:pt idx="4">
                  <c:v>202.75</c:v>
                </c:pt>
                <c:pt idx="11">
                  <c:v>40</c:v>
                </c:pt>
                <c:pt idx="16">
                  <c:v>91</c:v>
                </c:pt>
                <c:pt idx="18">
                  <c:v>200.95400000000001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20-43EF-857B-83D045C17B6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ec. gazowe</c:v>
                </c:pt>
              </c:strCache>
            </c:strRef>
          </c:tx>
          <c:spPr>
            <a:solidFill>
              <a:srgbClr val="FFE699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Sheet1!$E$2:$E$21</c:f>
              <c:numCache>
                <c:formatCode>General</c:formatCode>
                <c:ptCount val="20"/>
                <c:pt idx="1">
                  <c:v>30.18</c:v>
                </c:pt>
                <c:pt idx="3">
                  <c:v>4</c:v>
                </c:pt>
                <c:pt idx="4">
                  <c:v>229</c:v>
                </c:pt>
                <c:pt idx="8">
                  <c:v>4</c:v>
                </c:pt>
                <c:pt idx="9">
                  <c:v>229</c:v>
                </c:pt>
                <c:pt idx="13">
                  <c:v>4</c:v>
                </c:pt>
                <c:pt idx="14">
                  <c:v>229</c:v>
                </c:pt>
                <c:pt idx="16">
                  <c:v>30.18</c:v>
                </c:pt>
                <c:pt idx="18">
                  <c:v>4</c:v>
                </c:pt>
                <c:pt idx="19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20-43EF-857B-83D045C17B6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ec. gazowe, przemysłowe</c:v>
                </c:pt>
              </c:strCache>
            </c:strRef>
          </c:tx>
          <c:spPr>
            <a:solidFill>
              <a:srgbClr val="FFD966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Sheet1!$F$2:$F$21</c:f>
              <c:numCache>
                <c:formatCode>General</c:formatCode>
                <c:ptCount val="20"/>
                <c:pt idx="1">
                  <c:v>7.6</c:v>
                </c:pt>
                <c:pt idx="2">
                  <c:v>7.6</c:v>
                </c:pt>
                <c:pt idx="3">
                  <c:v>7.6</c:v>
                </c:pt>
                <c:pt idx="4">
                  <c:v>7.6</c:v>
                </c:pt>
                <c:pt idx="6">
                  <c:v>7.6</c:v>
                </c:pt>
                <c:pt idx="7">
                  <c:v>7.6</c:v>
                </c:pt>
                <c:pt idx="8">
                  <c:v>7.6</c:v>
                </c:pt>
                <c:pt idx="9">
                  <c:v>7.6</c:v>
                </c:pt>
                <c:pt idx="11">
                  <c:v>7.6</c:v>
                </c:pt>
                <c:pt idx="12">
                  <c:v>7.6</c:v>
                </c:pt>
                <c:pt idx="13">
                  <c:v>7.6</c:v>
                </c:pt>
                <c:pt idx="14">
                  <c:v>7.6</c:v>
                </c:pt>
                <c:pt idx="15">
                  <c:v>72</c:v>
                </c:pt>
                <c:pt idx="16">
                  <c:v>7.6</c:v>
                </c:pt>
                <c:pt idx="17">
                  <c:v>7.6</c:v>
                </c:pt>
                <c:pt idx="18">
                  <c:v>7.6</c:v>
                </c:pt>
                <c:pt idx="19">
                  <c:v>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20-43EF-857B-83D045C17B66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DSR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Sheet1!$G$2:$G$21</c:f>
              <c:numCache>
                <c:formatCode>General</c:formatCode>
                <c:ptCount val="20"/>
                <c:pt idx="0">
                  <c:v>90</c:v>
                </c:pt>
                <c:pt idx="1">
                  <c:v>169</c:v>
                </c:pt>
                <c:pt idx="2">
                  <c:v>274</c:v>
                </c:pt>
                <c:pt idx="3">
                  <c:v>574</c:v>
                </c:pt>
                <c:pt idx="4">
                  <c:v>492.50599999999997</c:v>
                </c:pt>
                <c:pt idx="5">
                  <c:v>50</c:v>
                </c:pt>
                <c:pt idx="6">
                  <c:v>211</c:v>
                </c:pt>
                <c:pt idx="7">
                  <c:v>234</c:v>
                </c:pt>
                <c:pt idx="8">
                  <c:v>572</c:v>
                </c:pt>
                <c:pt idx="9">
                  <c:v>405.5</c:v>
                </c:pt>
                <c:pt idx="10">
                  <c:v>50</c:v>
                </c:pt>
                <c:pt idx="11">
                  <c:v>211</c:v>
                </c:pt>
                <c:pt idx="12">
                  <c:v>272</c:v>
                </c:pt>
                <c:pt idx="13">
                  <c:v>568</c:v>
                </c:pt>
                <c:pt idx="14">
                  <c:v>224</c:v>
                </c:pt>
                <c:pt idx="15">
                  <c:v>58</c:v>
                </c:pt>
                <c:pt idx="16">
                  <c:v>169</c:v>
                </c:pt>
                <c:pt idx="17">
                  <c:v>350</c:v>
                </c:pt>
                <c:pt idx="18">
                  <c:v>574</c:v>
                </c:pt>
                <c:pt idx="19">
                  <c:v>361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B20-43EF-857B-83D045C17B6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ESP</c:v>
                </c:pt>
              </c:strCache>
            </c:strRef>
          </c:tx>
          <c:spPr>
            <a:solidFill>
              <a:srgbClr val="2E75B6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Sheet1!$H$2:$H$21</c:f>
              <c:numCache>
                <c:formatCode>General</c:formatCode>
                <c:ptCount val="20"/>
                <c:pt idx="3">
                  <c:v>54.609000000000002</c:v>
                </c:pt>
                <c:pt idx="4">
                  <c:v>730.36900000000003</c:v>
                </c:pt>
                <c:pt idx="8">
                  <c:v>54.609000000000002</c:v>
                </c:pt>
                <c:pt idx="9">
                  <c:v>54.652999999999999</c:v>
                </c:pt>
                <c:pt idx="13">
                  <c:v>54.609000000000002</c:v>
                </c:pt>
                <c:pt idx="18">
                  <c:v>54.609000000000002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20-43EF-857B-83D045C17B6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el. wodne przepływowe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Sheet1!$I$2:$I$21</c:f>
              <c:numCache>
                <c:formatCode>General</c:formatCode>
                <c:ptCount val="20"/>
                <c:pt idx="2">
                  <c:v>45</c:v>
                </c:pt>
                <c:pt idx="3">
                  <c:v>131.41</c:v>
                </c:pt>
                <c:pt idx="4">
                  <c:v>497.17599999999999</c:v>
                </c:pt>
                <c:pt idx="8">
                  <c:v>131.41</c:v>
                </c:pt>
                <c:pt idx="9">
                  <c:v>10.263999999999999</c:v>
                </c:pt>
                <c:pt idx="10">
                  <c:v>10</c:v>
                </c:pt>
                <c:pt idx="11">
                  <c:v>10</c:v>
                </c:pt>
                <c:pt idx="12">
                  <c:v>39</c:v>
                </c:pt>
                <c:pt idx="13">
                  <c:v>131.41</c:v>
                </c:pt>
                <c:pt idx="17">
                  <c:v>43</c:v>
                </c:pt>
                <c:pt idx="18">
                  <c:v>131.41</c:v>
                </c:pt>
                <c:pt idx="19">
                  <c:v>121.23099999999999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B20-43EF-857B-83D045C17B66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Jedn. od 0 do 50 MW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Sheet1!$J$2:$J$21</c:f>
              <c:numCache>
                <c:formatCode>General</c:formatCode>
                <c:ptCount val="20"/>
                <c:pt idx="0">
                  <c:v>188.93799999999999</c:v>
                </c:pt>
                <c:pt idx="1">
                  <c:v>189.21600000000001</c:v>
                </c:pt>
                <c:pt idx="2">
                  <c:v>246.29400000000001</c:v>
                </c:pt>
                <c:pt idx="3">
                  <c:v>191.31100000000001</c:v>
                </c:pt>
                <c:pt idx="4">
                  <c:v>207.40299999999999</c:v>
                </c:pt>
                <c:pt idx="5">
                  <c:v>98.266999999999996</c:v>
                </c:pt>
                <c:pt idx="6">
                  <c:v>96.177999999999997</c:v>
                </c:pt>
                <c:pt idx="7">
                  <c:v>91.912999999999997</c:v>
                </c:pt>
                <c:pt idx="8">
                  <c:v>60.798000000000002</c:v>
                </c:pt>
                <c:pt idx="9">
                  <c:v>115.107</c:v>
                </c:pt>
                <c:pt idx="10">
                  <c:v>31.016999999999999</c:v>
                </c:pt>
                <c:pt idx="11">
                  <c:v>27.327999999999999</c:v>
                </c:pt>
                <c:pt idx="12">
                  <c:v>51.662999999999997</c:v>
                </c:pt>
                <c:pt idx="13">
                  <c:v>171.81100000000001</c:v>
                </c:pt>
                <c:pt idx="14">
                  <c:v>61.040999999999997</c:v>
                </c:pt>
                <c:pt idx="15">
                  <c:v>128.767</c:v>
                </c:pt>
                <c:pt idx="16">
                  <c:v>172.346</c:v>
                </c:pt>
                <c:pt idx="17">
                  <c:v>224.672</c:v>
                </c:pt>
                <c:pt idx="18">
                  <c:v>189.31100000000001</c:v>
                </c:pt>
                <c:pt idx="19">
                  <c:v>109.107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B20-43EF-857B-83D045C17B66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Jedn. od 50 do 100 MW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Sheet1!$K$2:$K$21</c:f>
              <c:numCache>
                <c:formatCode>General</c:formatCode>
                <c:ptCount val="20"/>
                <c:pt idx="0">
                  <c:v>43</c:v>
                </c:pt>
                <c:pt idx="1">
                  <c:v>42.685000000000002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16">
                  <c:v>42.685000000000002</c:v>
                </c:pt>
                <c:pt idx="17">
                  <c:v>20</c:v>
                </c:pt>
                <c:pt idx="1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B20-43EF-857B-83D045C17B66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Magazyny bateryjne</c:v>
                </c:pt>
              </c:strCache>
            </c:strRef>
          </c:tx>
          <c:spPr>
            <a:solidFill>
              <a:srgbClr val="FFB3AF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Q1 2021</c:v>
                </c:pt>
                <c:pt idx="1">
                  <c:v>Q1 2022</c:v>
                </c:pt>
                <c:pt idx="2">
                  <c:v>Q1 2023</c:v>
                </c:pt>
                <c:pt idx="3">
                  <c:v>Q1 2024</c:v>
                </c:pt>
                <c:pt idx="4">
                  <c:v>Q1 2025</c:v>
                </c:pt>
                <c:pt idx="5">
                  <c:v>Q2 2021</c:v>
                </c:pt>
                <c:pt idx="6">
                  <c:v>Q2 2022</c:v>
                </c:pt>
                <c:pt idx="7">
                  <c:v>Q2 2023</c:v>
                </c:pt>
                <c:pt idx="8">
                  <c:v>Q2 2024</c:v>
                </c:pt>
                <c:pt idx="9">
                  <c:v>Q2 2025</c:v>
                </c:pt>
                <c:pt idx="10">
                  <c:v>Q3 2021</c:v>
                </c:pt>
                <c:pt idx="11">
                  <c:v>Q3 2022</c:v>
                </c:pt>
                <c:pt idx="12">
                  <c:v>Q3 2023</c:v>
                </c:pt>
                <c:pt idx="13">
                  <c:v>Q3 2024</c:v>
                </c:pt>
                <c:pt idx="14">
                  <c:v>Q3 2025</c:v>
                </c:pt>
                <c:pt idx="15">
                  <c:v>Q4 2021</c:v>
                </c:pt>
                <c:pt idx="16">
                  <c:v>Q4 2022</c:v>
                </c:pt>
                <c:pt idx="17">
                  <c:v>Q4 2023</c:v>
                </c:pt>
                <c:pt idx="18">
                  <c:v>Q4 2024</c:v>
                </c:pt>
                <c:pt idx="19">
                  <c:v>Q4 2025</c:v>
                </c:pt>
              </c:strCache>
            </c:strRef>
          </c:cat>
          <c:val>
            <c:numRef>
              <c:f>Sheet1!$L$2:$L$1048576</c:f>
              <c:numCache>
                <c:formatCode>General</c:formatCode>
                <c:ptCount val="20"/>
                <c:pt idx="4">
                  <c:v>2.9279999999999999</c:v>
                </c:pt>
                <c:pt idx="9">
                  <c:v>2.9279999999999999</c:v>
                </c:pt>
                <c:pt idx="14">
                  <c:v>2.9279999999999999</c:v>
                </c:pt>
                <c:pt idx="19">
                  <c:v>2.9279999999999999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B20-43EF-857B-83D045C17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5543296"/>
        <c:axId val="1955549120"/>
      </c:barChart>
      <c:catAx>
        <c:axId val="195554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955549120"/>
        <c:crosses val="autoZero"/>
        <c:auto val="1"/>
        <c:lblAlgn val="ctr"/>
        <c:lblOffset val="100"/>
        <c:noMultiLvlLbl val="0"/>
      </c:catAx>
      <c:valAx>
        <c:axId val="195554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 b="1"/>
                  <a:t>GW</a:t>
                </a:r>
                <a:endParaRPr lang="en-US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955543296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5751291114483687E-4"/>
          <c:y val="0.88865660472886043"/>
          <c:w val="0.99904248708885512"/>
          <c:h val="0.111343395271139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EYInterstate Light" panose="0200050600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solidFill>
            <a:schemeClr val="tx1"/>
          </a:solidFill>
          <a:latin typeface="EYInterstate Light" panose="02000506000000020004" pitchFamily="2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633389190962513E-2"/>
          <c:y val="5.5722893793205421E-2"/>
          <c:w val="0.89283266689641172"/>
          <c:h val="0.66090602311074753"/>
        </c:manualLayout>
      </c:layout>
      <c:areaChart>
        <c:grouping val="stacked"/>
        <c:varyColors val="0"/>
        <c:ser>
          <c:idx val="9"/>
          <c:order val="2"/>
          <c:tx>
            <c:strRef>
              <c:f>Wykres!$A$13</c:f>
              <c:strCache>
                <c:ptCount val="1"/>
                <c:pt idx="0">
                  <c:v>el. wodne i przepływowe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(Wykres!$C$13,Wykres!$E$13,Wykres!$J$13,Wykres!$O$13,Wykres!$T$13,Wykres!$Y$13,Wykres!$AD$13)</c:f>
              <c:numCache>
                <c:formatCode>#,##0</c:formatCode>
                <c:ptCount val="7"/>
                <c:pt idx="0">
                  <c:v>392</c:v>
                </c:pt>
                <c:pt idx="1">
                  <c:v>392</c:v>
                </c:pt>
                <c:pt idx="2">
                  <c:v>452</c:v>
                </c:pt>
                <c:pt idx="3">
                  <c:v>512</c:v>
                </c:pt>
                <c:pt idx="4">
                  <c:v>572</c:v>
                </c:pt>
                <c:pt idx="5">
                  <c:v>572</c:v>
                </c:pt>
                <c:pt idx="6">
                  <c:v>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AF-4594-9E54-C4855048F74F}"/>
            </c:ext>
          </c:extLst>
        </c:ser>
        <c:ser>
          <c:idx val="1"/>
          <c:order val="3"/>
          <c:tx>
            <c:strRef>
              <c:f>Wykres!$A$5</c:f>
              <c:strCache>
                <c:ptCount val="1"/>
                <c:pt idx="0">
                  <c:v>WK - nowe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(Wykres!$C$5,Wykres!$E$5,Wykres!$J$5,Wykres!$O$5,Wykres!$T$5,Wykres!$Y$5,Wykres!$AD$5)</c:f>
              <c:numCache>
                <c:formatCode>#,##0</c:formatCode>
                <c:ptCount val="7"/>
                <c:pt idx="0">
                  <c:v>3321.7799946903656</c:v>
                </c:pt>
                <c:pt idx="1">
                  <c:v>3321.7799946903656</c:v>
                </c:pt>
                <c:pt idx="2">
                  <c:v>3321.7799946903656</c:v>
                </c:pt>
                <c:pt idx="3">
                  <c:v>3321.7799946903656</c:v>
                </c:pt>
                <c:pt idx="4">
                  <c:v>1599.135</c:v>
                </c:pt>
                <c:pt idx="5">
                  <c:v>799.5675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4CAF-4594-9E54-C4855048F74F}"/>
            </c:ext>
          </c:extLst>
        </c:ser>
        <c:ser>
          <c:idx val="0"/>
          <c:order val="4"/>
          <c:tx>
            <c:strRef>
              <c:f>Wykres!$A$4</c:f>
              <c:strCache>
                <c:ptCount val="1"/>
                <c:pt idx="0">
                  <c:v>WK - stare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(Wykres!$C$4,Wykres!$E$4,Wykres!$J$4,Wykres!$O$4,Wykres!$T$4,Wykres!$Y$4,Wykres!$AD$4)</c:f>
              <c:numCache>
                <c:formatCode>#,##0</c:formatCode>
                <c:ptCount val="7"/>
                <c:pt idx="0">
                  <c:v>9966.8140474364282</c:v>
                </c:pt>
                <c:pt idx="1">
                  <c:v>9774.8560474364294</c:v>
                </c:pt>
                <c:pt idx="2">
                  <c:v>1947.0669273743017</c:v>
                </c:pt>
                <c:pt idx="3">
                  <c:v>1812.6549273743017</c:v>
                </c:pt>
                <c:pt idx="4">
                  <c:v>1228.3380000000002</c:v>
                </c:pt>
                <c:pt idx="5">
                  <c:v>0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4CAF-4594-9E54-C4855048F74F}"/>
            </c:ext>
          </c:extLst>
        </c:ser>
        <c:ser>
          <c:idx val="2"/>
          <c:order val="5"/>
          <c:tx>
            <c:strRef>
              <c:f>Wykres!$A$6</c:f>
              <c:strCache>
                <c:ptCount val="1"/>
                <c:pt idx="0">
                  <c:v>WB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(Wykres!$C$6,Wykres!$E$6,Wykres!$J$6,Wykres!$O$6,Wykres!$T$6,Wykres!$Y$6,Wykres!$AD$6)</c:f>
              <c:numCache>
                <c:formatCode>#,##0</c:formatCode>
                <c:ptCount val="7"/>
                <c:pt idx="0">
                  <c:v>7238.6151044872013</c:v>
                </c:pt>
                <c:pt idx="1">
                  <c:v>6679.4377732974899</c:v>
                </c:pt>
                <c:pt idx="2">
                  <c:v>6251.9377732974899</c:v>
                </c:pt>
                <c:pt idx="3">
                  <c:v>4221.5884677419353</c:v>
                </c:pt>
                <c:pt idx="4">
                  <c:v>424.08000000000004</c:v>
                </c:pt>
                <c:pt idx="5">
                  <c:v>0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4CAF-4594-9E54-C4855048F74F}"/>
            </c:ext>
          </c:extLst>
        </c:ser>
        <c:ser>
          <c:idx val="11"/>
          <c:order val="6"/>
          <c:tx>
            <c:strRef>
              <c:f>Wykres!$A$15</c:f>
              <c:strCache>
                <c:ptCount val="1"/>
                <c:pt idx="0">
                  <c:v>ec. węglowe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(Wykres!$C$15,Wykres!$E$15,Wykres!$J$15,Wykres!$O$15,Wykres!$T$15,Wykres!$Y$15,Wykres!$AD$15)</c:f>
              <c:numCache>
                <c:formatCode>#,##0</c:formatCode>
                <c:ptCount val="7"/>
                <c:pt idx="0">
                  <c:v>2839.2</c:v>
                </c:pt>
                <c:pt idx="1">
                  <c:v>2562</c:v>
                </c:pt>
                <c:pt idx="2">
                  <c:v>1881.8749999999998</c:v>
                </c:pt>
                <c:pt idx="3">
                  <c:v>991.37499999999955</c:v>
                </c:pt>
                <c:pt idx="4">
                  <c:v>118.99999999999999</c:v>
                </c:pt>
                <c:pt idx="5">
                  <c:v>118.99999999999999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AF-4594-9E54-C4855048F74F}"/>
            </c:ext>
          </c:extLst>
        </c:ser>
        <c:ser>
          <c:idx val="3"/>
          <c:order val="7"/>
          <c:tx>
            <c:strRef>
              <c:f>Wykres!$A$7</c:f>
              <c:strCache>
                <c:ptCount val="1"/>
                <c:pt idx="0">
                  <c:v>CCGT - kondensacja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(Wykres!$C$7,Wykres!$E$7,Wykres!$J$7,Wykres!$O$7,Wykres!$T$7,Wykres!$Y$7,Wykres!$AD$7)</c:f>
              <c:numCache>
                <c:formatCode>#,##0</c:formatCode>
                <c:ptCount val="7"/>
                <c:pt idx="0">
                  <c:v>443.94</c:v>
                </c:pt>
                <c:pt idx="1">
                  <c:v>1815.94</c:v>
                </c:pt>
                <c:pt idx="2">
                  <c:v>4312.9799999999996</c:v>
                </c:pt>
                <c:pt idx="3">
                  <c:v>4312.9799999999996</c:v>
                </c:pt>
                <c:pt idx="4">
                  <c:v>4312.9799999999996</c:v>
                </c:pt>
                <c:pt idx="5">
                  <c:v>4312.9799999999996</c:v>
                </c:pt>
                <c:pt idx="6">
                  <c:v>4312.9799999999996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4CAF-4594-9E54-C4855048F74F}"/>
            </c:ext>
          </c:extLst>
        </c:ser>
        <c:ser>
          <c:idx val="12"/>
          <c:order val="8"/>
          <c:tx>
            <c:strRef>
              <c:f>Wykres!$A$16</c:f>
              <c:strCache>
                <c:ptCount val="1"/>
                <c:pt idx="0">
                  <c:v>ec. gazowe, istniejące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(Wykres!$C$16,Wykres!$E$16,Wykres!$J$16,Wykres!$O$16,Wykres!$T$16,Wykres!$Y$16,Wykres!$AD$16)</c:f>
              <c:numCache>
                <c:formatCode>#,##0</c:formatCode>
                <c:ptCount val="7"/>
                <c:pt idx="0">
                  <c:v>1900.1999999999998</c:v>
                </c:pt>
                <c:pt idx="1">
                  <c:v>1900.1999999999998</c:v>
                </c:pt>
                <c:pt idx="2">
                  <c:v>1979.3749999999995</c:v>
                </c:pt>
                <c:pt idx="3">
                  <c:v>2177.3124999999991</c:v>
                </c:pt>
                <c:pt idx="4">
                  <c:v>2208.5</c:v>
                </c:pt>
                <c:pt idx="5">
                  <c:v>2160.8999999999996</c:v>
                </c:pt>
                <c:pt idx="6">
                  <c:v>1855.6999999999998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CAF-4594-9E54-C4855048F74F}"/>
            </c:ext>
          </c:extLst>
        </c:ser>
        <c:ser>
          <c:idx val="13"/>
          <c:order val="9"/>
          <c:tx>
            <c:strRef>
              <c:f>Wykres!$A$17</c:f>
              <c:strCache>
                <c:ptCount val="1"/>
                <c:pt idx="0">
                  <c:v>ec. gazowe, nowe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(Wykres!$C$17,Wykres!$E$17,Wykres!$J$17,Wykres!$O$17,Wykres!$T$17,Wykres!$Y$17,Wykres!$AD$17)</c:f>
              <c:numCache>
                <c:formatCode>#,##0</c:formatCode>
                <c:ptCount val="7"/>
                <c:pt idx="0">
                  <c:v>169.79999999999998</c:v>
                </c:pt>
                <c:pt idx="1">
                  <c:v>509.4</c:v>
                </c:pt>
                <c:pt idx="2">
                  <c:v>1075.6249999999998</c:v>
                </c:pt>
                <c:pt idx="3">
                  <c:v>2358.1249999999986</c:v>
                </c:pt>
                <c:pt idx="4">
                  <c:v>2872.1</c:v>
                </c:pt>
                <c:pt idx="5">
                  <c:v>2872.1</c:v>
                </c:pt>
                <c:pt idx="6">
                  <c:v>2872.1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CAF-4594-9E54-C4855048F74F}"/>
            </c:ext>
          </c:extLst>
        </c:ser>
        <c:ser>
          <c:idx val="10"/>
          <c:order val="10"/>
          <c:tx>
            <c:strRef>
              <c:f>Wykres!$A$14</c:f>
              <c:strCache>
                <c:ptCount val="1"/>
                <c:pt idx="0">
                  <c:v>ec. i el. biomasowe i biogazowe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(Wykres!$C$14,Wykres!$E$14,Wykres!$J$14,Wykres!$O$14,Wykres!$T$14,Wykres!$Y$14,Wykres!$AD$14)</c:f>
              <c:numCache>
                <c:formatCode>#,##0</c:formatCode>
                <c:ptCount val="7"/>
                <c:pt idx="0">
                  <c:v>1118.5999999999999</c:v>
                </c:pt>
                <c:pt idx="1">
                  <c:v>1236.75</c:v>
                </c:pt>
                <c:pt idx="2">
                  <c:v>2099.5</c:v>
                </c:pt>
                <c:pt idx="3">
                  <c:v>2603.5499999999997</c:v>
                </c:pt>
                <c:pt idx="4">
                  <c:v>3339.65</c:v>
                </c:pt>
                <c:pt idx="5">
                  <c:v>3339.65</c:v>
                </c:pt>
                <c:pt idx="6">
                  <c:v>3339.65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AF-4594-9E54-C4855048F74F}"/>
            </c:ext>
          </c:extLst>
        </c:ser>
        <c:ser>
          <c:idx val="4"/>
          <c:order val="11"/>
          <c:tx>
            <c:strRef>
              <c:f>Wykres!$A$8</c:f>
              <c:strCache>
                <c:ptCount val="1"/>
                <c:pt idx="0">
                  <c:v>LNR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(Wykres!$C$8,Wykres!$E$8,Wykres!$J$8,Wykres!$O$8,Wykres!$T$8,Wykres!$Y$8,Wykres!$AD$8)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3234</c:v>
                </c:pt>
                <c:pt idx="5">
                  <c:v>5390</c:v>
                </c:pt>
                <c:pt idx="6">
                  <c:v>6468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9-4CAF-4594-9E54-C4855048F74F}"/>
            </c:ext>
          </c:extLst>
        </c:ser>
        <c:ser>
          <c:idx val="5"/>
          <c:order val="12"/>
          <c:tx>
            <c:strRef>
              <c:f>Wykres!$A$9</c:f>
              <c:strCache>
                <c:ptCount val="1"/>
                <c:pt idx="0">
                  <c:v>SMR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(Wykres!$C$9,Wykres!$E$9,Wykres!$J$9,Wykres!$O$9,Wykres!$T$9,Wykres!$Y$9,Wykres!$AD$9)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456</c:v>
                </c:pt>
                <c:pt idx="4">
                  <c:v>1311</c:v>
                </c:pt>
                <c:pt idx="5">
                  <c:v>2090</c:v>
                </c:pt>
                <c:pt idx="6">
                  <c:v>2565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A-4CAF-4594-9E54-C4855048F74F}"/>
            </c:ext>
          </c:extLst>
        </c:ser>
        <c:ser>
          <c:idx val="14"/>
          <c:order val="13"/>
          <c:tx>
            <c:strRef>
              <c:f>Wykres!$A$18</c:f>
              <c:strCache>
                <c:ptCount val="1"/>
                <c:pt idx="0">
                  <c:v>ESP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(Wykres!$C$18,Wykres!$E$18,Wykres!$J$18,Wykres!$O$18,Wykres!$T$18,Wykres!$Y$18,Wykres!$AD$18)</c:f>
              <c:numCache>
                <c:formatCode>#,##0</c:formatCode>
                <c:ptCount val="7"/>
                <c:pt idx="0">
                  <c:v>1130.4000000000001</c:v>
                </c:pt>
                <c:pt idx="1">
                  <c:v>1130.4000000000001</c:v>
                </c:pt>
                <c:pt idx="2">
                  <c:v>1667.2</c:v>
                </c:pt>
                <c:pt idx="3">
                  <c:v>3059.2000000000003</c:v>
                </c:pt>
                <c:pt idx="4">
                  <c:v>3859.2000000000003</c:v>
                </c:pt>
                <c:pt idx="5">
                  <c:v>3859.2000000000003</c:v>
                </c:pt>
                <c:pt idx="6">
                  <c:v>3859.2000000000003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CAF-4594-9E54-C4855048F74F}"/>
            </c:ext>
          </c:extLst>
        </c:ser>
        <c:ser>
          <c:idx val="15"/>
          <c:order val="14"/>
          <c:tx>
            <c:strRef>
              <c:f>Wykres!$A$19</c:f>
              <c:strCache>
                <c:ptCount val="1"/>
                <c:pt idx="0">
                  <c:v>Magazyny bateryjne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(Wykres!$C$19,Wykres!$E$19,Wykres!$J$19,Wykres!$O$19,Wykres!$T$19,Wykres!$Y$19,Wykres!$AD$19)</c:f>
              <c:numCache>
                <c:formatCode>#,##0</c:formatCode>
                <c:ptCount val="7"/>
                <c:pt idx="0">
                  <c:v>182</c:v>
                </c:pt>
                <c:pt idx="1">
                  <c:v>709.09999999999991</c:v>
                </c:pt>
                <c:pt idx="2">
                  <c:v>1832.6</c:v>
                </c:pt>
                <c:pt idx="3">
                  <c:v>2666.2999999999997</c:v>
                </c:pt>
                <c:pt idx="4">
                  <c:v>3500</c:v>
                </c:pt>
                <c:pt idx="5">
                  <c:v>5250</c:v>
                </c:pt>
                <c:pt idx="6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CAF-4594-9E54-C4855048F74F}"/>
            </c:ext>
          </c:extLst>
        </c:ser>
        <c:ser>
          <c:idx val="16"/>
          <c:order val="15"/>
          <c:tx>
            <c:strRef>
              <c:f>Wykres!$A$20</c:f>
              <c:strCache>
                <c:ptCount val="1"/>
                <c:pt idx="0">
                  <c:v>OCGT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(Wykres!$C$20,Wykres!$E$20,Wykres!$J$20,Wykres!$O$20,Wykres!$T$20,Wykres!$Y$20,Wykres!$AD$20)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485</c:v>
                </c:pt>
                <c:pt idx="6">
                  <c:v>4850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D-4CAF-4594-9E54-C4855048F74F}"/>
            </c:ext>
          </c:extLst>
        </c:ser>
        <c:ser>
          <c:idx val="7"/>
          <c:order val="16"/>
          <c:tx>
            <c:strRef>
              <c:f>Wykres!$A$22</c:f>
              <c:strCache>
                <c:ptCount val="1"/>
                <c:pt idx="0">
                  <c:v>DSR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val>
            <c:numRef>
              <c:f>(Wykres!$C$22,Wykres!$E$22,Wykres!$J$22,Wykres!$O$22,Wykres!$T$22,Wykres!$Y$22,Wykres!$AD$22)</c:f>
              <c:numCache>
                <c:formatCode>###\ ###\ ###\ ###;\ ###\ ###\ ###\ ###;\ \-</c:formatCode>
                <c:ptCount val="7"/>
                <c:pt idx="0">
                  <c:v>1035</c:v>
                </c:pt>
                <c:pt idx="1">
                  <c:v>1183</c:v>
                </c:pt>
                <c:pt idx="2">
                  <c:v>1600</c:v>
                </c:pt>
                <c:pt idx="3">
                  <c:v>1600</c:v>
                </c:pt>
                <c:pt idx="4">
                  <c:v>1600</c:v>
                </c:pt>
                <c:pt idx="5">
                  <c:v>1300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CAF-4594-9E54-C4855048F74F}"/>
            </c:ext>
          </c:extLst>
        </c:ser>
        <c:ser>
          <c:idx val="8"/>
          <c:order val="17"/>
          <c:tx>
            <c:strRef>
              <c:f>Wykres!$A$11</c:f>
              <c:strCache>
                <c:ptCount val="1"/>
                <c:pt idx="0">
                  <c:v>Offshore wiatr</c:v>
                </c:pt>
              </c:strCache>
            </c:strRef>
          </c:tx>
          <c:spPr>
            <a:solidFill>
              <a:srgbClr val="94EFFD"/>
            </a:solidFill>
            <a:ln>
              <a:noFill/>
            </a:ln>
            <a:effectLst/>
          </c:spPr>
          <c:val>
            <c:numRef>
              <c:f>(Wykres!$C$11,Wykres!$E$11,Wykres!$J$11,Wykres!$O$11,Wykres!$T$11,Wykres!$Y$11,Wykres!$AD$11)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885</c:v>
                </c:pt>
                <c:pt idx="3">
                  <c:v>1782.75</c:v>
                </c:pt>
                <c:pt idx="4">
                  <c:v>2682.75</c:v>
                </c:pt>
                <c:pt idx="5">
                  <c:v>3216.2999999999997</c:v>
                </c:pt>
                <c:pt idx="6">
                  <c:v>3750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CAF-4594-9E54-C4855048F74F}"/>
            </c:ext>
          </c:extLst>
        </c:ser>
        <c:ser>
          <c:idx val="17"/>
          <c:order val="18"/>
          <c:tx>
            <c:strRef>
              <c:f>Wykres!$A$12</c:f>
              <c:strCache>
                <c:ptCount val="1"/>
                <c:pt idx="0">
                  <c:v>Onshore wiatr</c:v>
                </c:pt>
              </c:strCache>
            </c:strRef>
          </c:tx>
          <c:spPr>
            <a:solidFill>
              <a:srgbClr val="C2F5FE"/>
            </a:solidFill>
            <a:ln>
              <a:noFill/>
            </a:ln>
            <a:effectLst/>
          </c:spPr>
          <c:val>
            <c:numRef>
              <c:f>(Wykres!$C$12,Wykres!$E$12,Wykres!$J$12,Wykres!$O$12,Wykres!$T$12,Wykres!$Y$12,Wykres!$AD$12)</c:f>
              <c:numCache>
                <c:formatCode>#,##0</c:formatCode>
                <c:ptCount val="7"/>
                <c:pt idx="0">
                  <c:v>887.6</c:v>
                </c:pt>
                <c:pt idx="1">
                  <c:v>1094</c:v>
                </c:pt>
                <c:pt idx="2">
                  <c:v>1794</c:v>
                </c:pt>
                <c:pt idx="3">
                  <c:v>2147</c:v>
                </c:pt>
                <c:pt idx="4">
                  <c:v>2500</c:v>
                </c:pt>
                <c:pt idx="5">
                  <c:v>2853</c:v>
                </c:pt>
                <c:pt idx="6">
                  <c:v>3206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CAF-4594-9E54-C4855048F7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159279"/>
        <c:axId val="426155535"/>
      </c:areaChart>
      <c:lineChart>
        <c:grouping val="standard"/>
        <c:varyColors val="0"/>
        <c:ser>
          <c:idx val="18"/>
          <c:order val="0"/>
          <c:tx>
            <c:strRef>
              <c:f>Wykres!$A$25</c:f>
              <c:strCache>
                <c:ptCount val="1"/>
                <c:pt idx="0">
                  <c:v>Moce sterowalne</c:v>
                </c:pt>
              </c:strCache>
            </c:strRef>
          </c:tx>
          <c:spPr>
            <a:ln w="28575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(Wykres!$C$25,Wykres!$E$25,Wykres!$J$25,Wykres!$O$25,Wykres!$T$25,Wykres!$Y$25,Wykres!$AD$25)</c:f>
              <c:numCache>
                <c:formatCode>###\ ###\ ###\ ###;\ ###\ ###\ ###\ ###;\ \-</c:formatCode>
                <c:ptCount val="7"/>
                <c:pt idx="0">
                  <c:v>28703.349146613993</c:v>
                </c:pt>
                <c:pt idx="1">
                  <c:v>30031.863815424287</c:v>
                </c:pt>
                <c:pt idx="2">
                  <c:v>26821.939695362158</c:v>
                </c:pt>
                <c:pt idx="3">
                  <c:v>28492.865889806602</c:v>
                </c:pt>
                <c:pt idx="4">
                  <c:v>28579.982999999997</c:v>
                </c:pt>
                <c:pt idx="5">
                  <c:v>31250.397500000003</c:v>
                </c:pt>
                <c:pt idx="6">
                  <c:v>37694.630000000005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4CAF-4594-9E54-C4855048F74F}"/>
            </c:ext>
          </c:extLst>
        </c:ser>
        <c:ser>
          <c:idx val="6"/>
          <c:order val="1"/>
          <c:tx>
            <c:strRef>
              <c:f>Wykres!$A$24</c:f>
              <c:strCache>
                <c:ptCount val="1"/>
                <c:pt idx="0">
                  <c:v>Zapotrzebowanie na moc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(Wykres!$C$24,Wykres!$E$24,Wykres!$J$24,Wykres!$O$24,Wykres!$T$24,Wykres!$Y$24,Wykres!$AD$24)</c:f>
              <c:numCache>
                <c:formatCode>###\ ###\ ###\ ###;\ ###\ ###\ ###\ ###;\ \-</c:formatCode>
                <c:ptCount val="7"/>
                <c:pt idx="0">
                  <c:v>26961.104307200003</c:v>
                </c:pt>
                <c:pt idx="1">
                  <c:v>27786.724807200004</c:v>
                </c:pt>
                <c:pt idx="2">
                  <c:v>33194.118800000004</c:v>
                </c:pt>
                <c:pt idx="3">
                  <c:v>36216.285499999998</c:v>
                </c:pt>
                <c:pt idx="4">
                  <c:v>37760.586600000002</c:v>
                </c:pt>
                <c:pt idx="5">
                  <c:v>38441.411500000002</c:v>
                </c:pt>
                <c:pt idx="6">
                  <c:v>41430.376799999998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2-4CAF-4594-9E54-C4855048F7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159279"/>
        <c:axId val="426155535"/>
      </c:lineChart>
      <c:catAx>
        <c:axId val="42615927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5535"/>
        <c:crosses val="autoZero"/>
        <c:auto val="1"/>
        <c:lblAlgn val="ctr"/>
        <c:lblOffset val="100"/>
        <c:noMultiLvlLbl val="0"/>
      </c:catAx>
      <c:valAx>
        <c:axId val="426155535"/>
        <c:scaling>
          <c:orientation val="minMax"/>
          <c:max val="520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 dirty="0"/>
                  <a:t>GW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9279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800500235841045E-4"/>
          <c:y val="0.77633804804218864"/>
          <c:w val="0.99931199499764156"/>
          <c:h val="0.223661988775467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EYInterstate Light" panose="0200050600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EYInterstate Light" panose="02000506000000020004" pitchFamily="2" charset="0"/>
        </a:defRPr>
      </a:pPr>
      <a:endParaRPr lang="en-US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Arkusz1!$F$5</c:f>
              <c:strCache>
                <c:ptCount val="1"/>
                <c:pt idx="0">
                  <c:v>Moc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Arkusz1!$G$6:$V$6</c:f>
              <c:numCache>
                <c:formatCode>General</c:formatCode>
                <c:ptCount val="16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  <c:pt idx="3">
                  <c:v>2028</c:v>
                </c:pt>
                <c:pt idx="4">
                  <c:v>2029</c:v>
                </c:pt>
                <c:pt idx="5">
                  <c:v>2030</c:v>
                </c:pt>
                <c:pt idx="6">
                  <c:v>2031</c:v>
                </c:pt>
                <c:pt idx="7">
                  <c:v>2032</c:v>
                </c:pt>
                <c:pt idx="8">
                  <c:v>2033</c:v>
                </c:pt>
                <c:pt idx="9">
                  <c:v>2034</c:v>
                </c:pt>
                <c:pt idx="10">
                  <c:v>2035</c:v>
                </c:pt>
                <c:pt idx="11">
                  <c:v>2036</c:v>
                </c:pt>
                <c:pt idx="12">
                  <c:v>2037</c:v>
                </c:pt>
                <c:pt idx="13">
                  <c:v>2038</c:v>
                </c:pt>
                <c:pt idx="14">
                  <c:v>2039</c:v>
                </c:pt>
                <c:pt idx="15">
                  <c:v>2040</c:v>
                </c:pt>
              </c:numCache>
            </c:numRef>
          </c:cat>
          <c:val>
            <c:numRef>
              <c:f>Arkusz1!$G$5:$V$5</c:f>
              <c:numCache>
                <c:formatCode>General</c:formatCode>
                <c:ptCount val="16"/>
                <c:pt idx="0">
                  <c:v>1400</c:v>
                </c:pt>
                <c:pt idx="1">
                  <c:v>4200</c:v>
                </c:pt>
                <c:pt idx="2">
                  <c:v>2200</c:v>
                </c:pt>
                <c:pt idx="3">
                  <c:v>800</c:v>
                </c:pt>
                <c:pt idx="4">
                  <c:v>4200</c:v>
                </c:pt>
                <c:pt idx="5">
                  <c:v>4800</c:v>
                </c:pt>
                <c:pt idx="6">
                  <c:v>6400</c:v>
                </c:pt>
                <c:pt idx="7">
                  <c:v>7200</c:v>
                </c:pt>
                <c:pt idx="8">
                  <c:v>8400</c:v>
                </c:pt>
                <c:pt idx="9">
                  <c:v>9400</c:v>
                </c:pt>
                <c:pt idx="10">
                  <c:v>11600</c:v>
                </c:pt>
                <c:pt idx="11">
                  <c:v>15400</c:v>
                </c:pt>
                <c:pt idx="12">
                  <c:v>17000</c:v>
                </c:pt>
                <c:pt idx="13">
                  <c:v>17400</c:v>
                </c:pt>
                <c:pt idx="14">
                  <c:v>17800</c:v>
                </c:pt>
                <c:pt idx="15">
                  <c:v>18000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A9-4DFB-BE00-C79A0D7A79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2909264"/>
        <c:axId val="462907344"/>
      </c:lineChart>
      <c:catAx>
        <c:axId val="462909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907344"/>
        <c:crosses val="autoZero"/>
        <c:auto val="1"/>
        <c:lblAlgn val="ctr"/>
        <c:lblOffset val="100"/>
        <c:noMultiLvlLbl val="0"/>
      </c:catAx>
      <c:valAx>
        <c:axId val="462907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90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75874197281534E-2"/>
          <c:y val="3.4089485583770049E-2"/>
          <c:w val="0.86655537006121319"/>
          <c:h val="0.83105158730158735"/>
        </c:manualLayout>
      </c:layout>
      <c:areaChart>
        <c:grouping val="stacked"/>
        <c:varyColors val="0"/>
        <c:ser>
          <c:idx val="9"/>
          <c:order val="1"/>
          <c:tx>
            <c:strRef>
              <c:f>Wykres!$A$13</c:f>
              <c:strCache>
                <c:ptCount val="1"/>
                <c:pt idx="0">
                  <c:v>el. wodne i przepływowe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(Wykres!$C$13,Wykres!$E$13,Wykres!$J$13,Wykres!$O$13,Wykres!$T$13,Wykres!$Y$13,Wykres!$AD$13)</c:f>
              <c:numCache>
                <c:formatCode>#,##0</c:formatCode>
                <c:ptCount val="7"/>
                <c:pt idx="0">
                  <c:v>392</c:v>
                </c:pt>
                <c:pt idx="1">
                  <c:v>392</c:v>
                </c:pt>
                <c:pt idx="2">
                  <c:v>452</c:v>
                </c:pt>
                <c:pt idx="3">
                  <c:v>512</c:v>
                </c:pt>
                <c:pt idx="4">
                  <c:v>572</c:v>
                </c:pt>
                <c:pt idx="5">
                  <c:v>572</c:v>
                </c:pt>
                <c:pt idx="6">
                  <c:v>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A-4AB8-82F1-5EF2CC728AEA}"/>
            </c:ext>
          </c:extLst>
        </c:ser>
        <c:ser>
          <c:idx val="1"/>
          <c:order val="2"/>
          <c:tx>
            <c:strRef>
              <c:f>Wykres!$A$5</c:f>
              <c:strCache>
                <c:ptCount val="1"/>
                <c:pt idx="0">
                  <c:v>WK - nowe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(Wykres!$C$5,Wykres!$E$5,Wykres!$J$5,Wykres!$O$5,Wykres!$T$5,Wykres!$Y$5,Wykres!$AD$5)</c:f>
              <c:numCache>
                <c:formatCode>#,##0</c:formatCode>
                <c:ptCount val="7"/>
                <c:pt idx="0">
                  <c:v>3321.7799946903656</c:v>
                </c:pt>
                <c:pt idx="1">
                  <c:v>3321.7799946903656</c:v>
                </c:pt>
                <c:pt idx="2">
                  <c:v>3321.7799946903656</c:v>
                </c:pt>
                <c:pt idx="3">
                  <c:v>3321.7799946903656</c:v>
                </c:pt>
                <c:pt idx="4">
                  <c:v>3321.7799946903656</c:v>
                </c:pt>
                <c:pt idx="5">
                  <c:v>2522.2124946903664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0BEA-4AB8-82F1-5EF2CC728AEA}"/>
            </c:ext>
          </c:extLst>
        </c:ser>
        <c:ser>
          <c:idx val="0"/>
          <c:order val="3"/>
          <c:tx>
            <c:strRef>
              <c:f>Wykres!$A$4</c:f>
              <c:strCache>
                <c:ptCount val="1"/>
                <c:pt idx="0">
                  <c:v>WK - stare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(Wykres!$C$4,Wykres!$E$4,Wykres!$J$4,Wykres!$O$4,Wykres!$T$4,Wykres!$Y$4,Wykres!$AD$4)</c:f>
              <c:numCache>
                <c:formatCode>#,##0</c:formatCode>
                <c:ptCount val="7"/>
                <c:pt idx="0">
                  <c:v>9966.8140474364282</c:v>
                </c:pt>
                <c:pt idx="1">
                  <c:v>9774.8560474364294</c:v>
                </c:pt>
                <c:pt idx="2">
                  <c:v>6818.8837380143668</c:v>
                </c:pt>
                <c:pt idx="3">
                  <c:v>5529.0036713324853</c:v>
                </c:pt>
                <c:pt idx="4">
                  <c:v>4774.1359618352772</c:v>
                </c:pt>
                <c:pt idx="5">
                  <c:v>1623.9380000000001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0BEA-4AB8-82F1-5EF2CC728AEA}"/>
            </c:ext>
          </c:extLst>
        </c:ser>
        <c:ser>
          <c:idx val="2"/>
          <c:order val="4"/>
          <c:tx>
            <c:strRef>
              <c:f>Wykres!$A$6</c:f>
              <c:strCache>
                <c:ptCount val="1"/>
                <c:pt idx="0">
                  <c:v>WB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(Wykres!$C$6,Wykres!$E$6,Wykres!$J$6,Wykres!$O$6,Wykres!$T$6,Wykres!$Y$6,Wykres!$AD$6)</c:f>
              <c:numCache>
                <c:formatCode>#,##0</c:formatCode>
                <c:ptCount val="7"/>
                <c:pt idx="0">
                  <c:v>7238.6151044872013</c:v>
                </c:pt>
                <c:pt idx="1">
                  <c:v>6679.4377732974899</c:v>
                </c:pt>
                <c:pt idx="2">
                  <c:v>6251.9377732974899</c:v>
                </c:pt>
                <c:pt idx="3">
                  <c:v>4221.5884677419353</c:v>
                </c:pt>
                <c:pt idx="4">
                  <c:v>424.08000000000004</c:v>
                </c:pt>
                <c:pt idx="5">
                  <c:v>0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0BEA-4AB8-82F1-5EF2CC728AEA}"/>
            </c:ext>
          </c:extLst>
        </c:ser>
        <c:ser>
          <c:idx val="11"/>
          <c:order val="5"/>
          <c:tx>
            <c:strRef>
              <c:f>Wykres!$A$15</c:f>
              <c:strCache>
                <c:ptCount val="1"/>
                <c:pt idx="0">
                  <c:v>ec. węglowe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(Wykres!$C$15,Wykres!$E$15,Wykres!$J$15,Wykres!$O$15,Wykres!$T$15,Wykres!$Y$15,Wykres!$AD$15)</c:f>
              <c:numCache>
                <c:formatCode>#,##0</c:formatCode>
                <c:ptCount val="7"/>
                <c:pt idx="0">
                  <c:v>2839.2</c:v>
                </c:pt>
                <c:pt idx="1">
                  <c:v>2562</c:v>
                </c:pt>
                <c:pt idx="2">
                  <c:v>1881.8749999999998</c:v>
                </c:pt>
                <c:pt idx="3">
                  <c:v>991.37499999999955</c:v>
                </c:pt>
                <c:pt idx="4">
                  <c:v>118.99999999999999</c:v>
                </c:pt>
                <c:pt idx="5">
                  <c:v>118.99999999999999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EA-4AB8-82F1-5EF2CC728AEA}"/>
            </c:ext>
          </c:extLst>
        </c:ser>
        <c:ser>
          <c:idx val="3"/>
          <c:order val="6"/>
          <c:tx>
            <c:strRef>
              <c:f>Wykres!$A$7</c:f>
              <c:strCache>
                <c:ptCount val="1"/>
                <c:pt idx="0">
                  <c:v>CCGT - kondensacja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(Wykres!$C$7,Wykres!$E$7,Wykres!$J$7,Wykres!$O$7,Wykres!$T$7,Wykres!$Y$7,Wykres!$AD$7)</c:f>
              <c:numCache>
                <c:formatCode>#,##0</c:formatCode>
                <c:ptCount val="7"/>
                <c:pt idx="0">
                  <c:v>443.94</c:v>
                </c:pt>
                <c:pt idx="1">
                  <c:v>1815.94</c:v>
                </c:pt>
                <c:pt idx="2">
                  <c:v>4312.9799999999996</c:v>
                </c:pt>
                <c:pt idx="3">
                  <c:v>4312.9799999999996</c:v>
                </c:pt>
                <c:pt idx="4">
                  <c:v>4312.9799999999996</c:v>
                </c:pt>
                <c:pt idx="5">
                  <c:v>4312.9799999999996</c:v>
                </c:pt>
                <c:pt idx="6">
                  <c:v>4312.9799999999996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0BEA-4AB8-82F1-5EF2CC728AEA}"/>
            </c:ext>
          </c:extLst>
        </c:ser>
        <c:ser>
          <c:idx val="12"/>
          <c:order val="7"/>
          <c:tx>
            <c:strRef>
              <c:f>Wykres!$A$16</c:f>
              <c:strCache>
                <c:ptCount val="1"/>
                <c:pt idx="0">
                  <c:v>ec. gazowe, istniejące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(Wykres!$C$16,Wykres!$E$16,Wykres!$J$16,Wykres!$O$16,Wykres!$T$16,Wykres!$Y$16,Wykres!$AD$16)</c:f>
              <c:numCache>
                <c:formatCode>#,##0</c:formatCode>
                <c:ptCount val="7"/>
                <c:pt idx="0">
                  <c:v>1900.1999999999998</c:v>
                </c:pt>
                <c:pt idx="1">
                  <c:v>1900.1999999999998</c:v>
                </c:pt>
                <c:pt idx="2">
                  <c:v>1979.3749999999995</c:v>
                </c:pt>
                <c:pt idx="3">
                  <c:v>2177.3124999999991</c:v>
                </c:pt>
                <c:pt idx="4">
                  <c:v>2208.5</c:v>
                </c:pt>
                <c:pt idx="5">
                  <c:v>2160.8999999999996</c:v>
                </c:pt>
                <c:pt idx="6">
                  <c:v>1855.6999999999998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BEA-4AB8-82F1-5EF2CC728AEA}"/>
            </c:ext>
          </c:extLst>
        </c:ser>
        <c:ser>
          <c:idx val="13"/>
          <c:order val="8"/>
          <c:tx>
            <c:strRef>
              <c:f>Wykres!$A$17</c:f>
              <c:strCache>
                <c:ptCount val="1"/>
                <c:pt idx="0">
                  <c:v>ec. gazowe, nowe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(Wykres!$C$17,Wykres!$E$17,Wykres!$J$17,Wykres!$O$17,Wykres!$T$17,Wykres!$Y$17,Wykres!$AD$17)</c:f>
              <c:numCache>
                <c:formatCode>#,##0</c:formatCode>
                <c:ptCount val="7"/>
                <c:pt idx="0">
                  <c:v>169.79999999999998</c:v>
                </c:pt>
                <c:pt idx="1">
                  <c:v>509.4</c:v>
                </c:pt>
                <c:pt idx="2">
                  <c:v>1075.6249999999998</c:v>
                </c:pt>
                <c:pt idx="3">
                  <c:v>2358.1249999999986</c:v>
                </c:pt>
                <c:pt idx="4">
                  <c:v>2872.1</c:v>
                </c:pt>
                <c:pt idx="5">
                  <c:v>2872.1</c:v>
                </c:pt>
                <c:pt idx="6">
                  <c:v>2872.1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BEA-4AB8-82F1-5EF2CC728AEA}"/>
            </c:ext>
          </c:extLst>
        </c:ser>
        <c:ser>
          <c:idx val="10"/>
          <c:order val="9"/>
          <c:tx>
            <c:strRef>
              <c:f>Wykres!$A$14</c:f>
              <c:strCache>
                <c:ptCount val="1"/>
                <c:pt idx="0">
                  <c:v>ec. i el. biomasowe i biogazowe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(Wykres!$C$14,Wykres!$E$14,Wykres!$J$14,Wykres!$O$14,Wykres!$T$14,Wykres!$Y$14,Wykres!$AD$14)</c:f>
              <c:numCache>
                <c:formatCode>#,##0</c:formatCode>
                <c:ptCount val="7"/>
                <c:pt idx="0">
                  <c:v>1118.5999999999999</c:v>
                </c:pt>
                <c:pt idx="1">
                  <c:v>1236.75</c:v>
                </c:pt>
                <c:pt idx="2">
                  <c:v>2099.5</c:v>
                </c:pt>
                <c:pt idx="3">
                  <c:v>2603.5499999999997</c:v>
                </c:pt>
                <c:pt idx="4">
                  <c:v>3339.65</c:v>
                </c:pt>
                <c:pt idx="5">
                  <c:v>3339.65</c:v>
                </c:pt>
                <c:pt idx="6">
                  <c:v>3339.65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BEA-4AB8-82F1-5EF2CC728AEA}"/>
            </c:ext>
          </c:extLst>
        </c:ser>
        <c:ser>
          <c:idx val="4"/>
          <c:order val="10"/>
          <c:tx>
            <c:strRef>
              <c:f>Wykres!$A$8</c:f>
              <c:strCache>
                <c:ptCount val="1"/>
                <c:pt idx="0">
                  <c:v>LNR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(Wykres!$C$8,Wykres!$E$8,Wykres!$J$8,Wykres!$O$8,Wykres!$T$8,Wykres!$Y$8,Wykres!$AD$8)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3234</c:v>
                </c:pt>
                <c:pt idx="5">
                  <c:v>5390</c:v>
                </c:pt>
                <c:pt idx="6">
                  <c:v>6468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9-0BEA-4AB8-82F1-5EF2CC728AEA}"/>
            </c:ext>
          </c:extLst>
        </c:ser>
        <c:ser>
          <c:idx val="5"/>
          <c:order val="11"/>
          <c:tx>
            <c:strRef>
              <c:f>Wykres!$A$9</c:f>
              <c:strCache>
                <c:ptCount val="1"/>
                <c:pt idx="0">
                  <c:v>SMR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(Wykres!$C$9,Wykres!$E$9,Wykres!$J$9,Wykres!$O$9,Wykres!$T$9,Wykres!$Y$9,Wykres!$AD$9)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456</c:v>
                </c:pt>
                <c:pt idx="4">
                  <c:v>1311</c:v>
                </c:pt>
                <c:pt idx="5">
                  <c:v>2090</c:v>
                </c:pt>
                <c:pt idx="6">
                  <c:v>2565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A-0BEA-4AB8-82F1-5EF2CC728AEA}"/>
            </c:ext>
          </c:extLst>
        </c:ser>
        <c:ser>
          <c:idx val="14"/>
          <c:order val="12"/>
          <c:tx>
            <c:strRef>
              <c:f>Wykres!$A$18</c:f>
              <c:strCache>
                <c:ptCount val="1"/>
                <c:pt idx="0">
                  <c:v>ESP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(Wykres!$C$18,Wykres!$E$18,Wykres!$J$18,Wykres!$O$18,Wykres!$T$18,Wykres!$Y$18,Wykres!$AD$18)</c:f>
              <c:numCache>
                <c:formatCode>#,##0</c:formatCode>
                <c:ptCount val="7"/>
                <c:pt idx="0">
                  <c:v>1130.4000000000001</c:v>
                </c:pt>
                <c:pt idx="1">
                  <c:v>1130.4000000000001</c:v>
                </c:pt>
                <c:pt idx="2">
                  <c:v>1667.2</c:v>
                </c:pt>
                <c:pt idx="3">
                  <c:v>3059.2000000000003</c:v>
                </c:pt>
                <c:pt idx="4">
                  <c:v>3859.2000000000003</c:v>
                </c:pt>
                <c:pt idx="5">
                  <c:v>3859.2000000000003</c:v>
                </c:pt>
                <c:pt idx="6">
                  <c:v>3859.2000000000003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BEA-4AB8-82F1-5EF2CC728AEA}"/>
            </c:ext>
          </c:extLst>
        </c:ser>
        <c:ser>
          <c:idx val="15"/>
          <c:order val="13"/>
          <c:tx>
            <c:strRef>
              <c:f>Wykres!$A$19</c:f>
              <c:strCache>
                <c:ptCount val="1"/>
                <c:pt idx="0">
                  <c:v>Magazyny bateryjne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(Wykres!$C$19,Wykres!$E$19,Wykres!$J$19,Wykres!$O$19,Wykres!$T$19,Wykres!$Y$19,Wykres!$AD$19)</c:f>
              <c:numCache>
                <c:formatCode>#,##0</c:formatCode>
                <c:ptCount val="7"/>
                <c:pt idx="0">
                  <c:v>182</c:v>
                </c:pt>
                <c:pt idx="1">
                  <c:v>709.09999999999991</c:v>
                </c:pt>
                <c:pt idx="2">
                  <c:v>1832.6</c:v>
                </c:pt>
                <c:pt idx="3">
                  <c:v>2666.2999999999997</c:v>
                </c:pt>
                <c:pt idx="4">
                  <c:v>3500</c:v>
                </c:pt>
                <c:pt idx="5">
                  <c:v>5250</c:v>
                </c:pt>
                <c:pt idx="6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BEA-4AB8-82F1-5EF2CC728AEA}"/>
            </c:ext>
          </c:extLst>
        </c:ser>
        <c:ser>
          <c:idx val="16"/>
          <c:order val="14"/>
          <c:tx>
            <c:strRef>
              <c:f>Wykres!$A$20</c:f>
              <c:strCache>
                <c:ptCount val="1"/>
                <c:pt idx="0">
                  <c:v>OCGT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(Wykres!$C$20,Wykres!$E$20,Wykres!$J$20,Wykres!$O$20,Wykres!$T$20,Wykres!$Y$20,Wykres!$AD$20)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485</c:v>
                </c:pt>
                <c:pt idx="6">
                  <c:v>4850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D-0BEA-4AB8-82F1-5EF2CC728AEA}"/>
            </c:ext>
          </c:extLst>
        </c:ser>
        <c:ser>
          <c:idx val="7"/>
          <c:order val="15"/>
          <c:tx>
            <c:strRef>
              <c:f>Wykres!$A$22</c:f>
              <c:strCache>
                <c:ptCount val="1"/>
                <c:pt idx="0">
                  <c:v>DSR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val>
            <c:numRef>
              <c:f>(Wykres!$C$22,Wykres!$E$22,Wykres!$J$22,Wykres!$O$22,Wykres!$T$22,Wykres!$Y$22,Wykres!$AD$22)</c:f>
              <c:numCache>
                <c:formatCode>###\ ###\ ###\ ###;\ ###\ ###\ ###\ ###;\ \-</c:formatCode>
                <c:ptCount val="7"/>
                <c:pt idx="0">
                  <c:v>1035</c:v>
                </c:pt>
                <c:pt idx="1">
                  <c:v>1183</c:v>
                </c:pt>
                <c:pt idx="2">
                  <c:v>1600</c:v>
                </c:pt>
                <c:pt idx="3">
                  <c:v>1600</c:v>
                </c:pt>
                <c:pt idx="4">
                  <c:v>1600</c:v>
                </c:pt>
                <c:pt idx="5">
                  <c:v>1300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BEA-4AB8-82F1-5EF2CC728AEA}"/>
            </c:ext>
          </c:extLst>
        </c:ser>
        <c:ser>
          <c:idx val="8"/>
          <c:order val="16"/>
          <c:tx>
            <c:strRef>
              <c:f>Wykres!$A$11</c:f>
              <c:strCache>
                <c:ptCount val="1"/>
                <c:pt idx="0">
                  <c:v>Offshore wiatr</c:v>
                </c:pt>
              </c:strCache>
            </c:strRef>
          </c:tx>
          <c:spPr>
            <a:solidFill>
              <a:srgbClr val="94EFFD"/>
            </a:solidFill>
            <a:ln>
              <a:noFill/>
            </a:ln>
            <a:effectLst/>
          </c:spPr>
          <c:val>
            <c:numRef>
              <c:f>(Wykres!$C$11,Wykres!$E$11,Wykres!$J$11,Wykres!$O$11,Wykres!$T$11,Wykres!$Y$11,Wykres!$AD$11)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885</c:v>
                </c:pt>
                <c:pt idx="3">
                  <c:v>1782.75</c:v>
                </c:pt>
                <c:pt idx="4">
                  <c:v>2682.75</c:v>
                </c:pt>
                <c:pt idx="5">
                  <c:v>3216.2999999999997</c:v>
                </c:pt>
                <c:pt idx="6">
                  <c:v>3750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BEA-4AB8-82F1-5EF2CC728AEA}"/>
            </c:ext>
          </c:extLst>
        </c:ser>
        <c:ser>
          <c:idx val="17"/>
          <c:order val="17"/>
          <c:tx>
            <c:strRef>
              <c:f>Wykres!$A$12</c:f>
              <c:strCache>
                <c:ptCount val="1"/>
                <c:pt idx="0">
                  <c:v>Onshore wiatr</c:v>
                </c:pt>
              </c:strCache>
            </c:strRef>
          </c:tx>
          <c:spPr>
            <a:solidFill>
              <a:srgbClr val="C2F5FE"/>
            </a:solidFill>
            <a:ln>
              <a:noFill/>
            </a:ln>
            <a:effectLst/>
          </c:spPr>
          <c:val>
            <c:numRef>
              <c:f>(Wykres!$C$12,Wykres!$E$12,Wykres!$J$12,Wykres!$O$12,Wykres!$T$12,Wykres!$Y$12,Wykres!$AD$12)</c:f>
              <c:numCache>
                <c:formatCode>#,##0</c:formatCode>
                <c:ptCount val="7"/>
                <c:pt idx="0">
                  <c:v>887.6</c:v>
                </c:pt>
                <c:pt idx="1">
                  <c:v>1094</c:v>
                </c:pt>
                <c:pt idx="2">
                  <c:v>1794</c:v>
                </c:pt>
                <c:pt idx="3">
                  <c:v>2147</c:v>
                </c:pt>
                <c:pt idx="4">
                  <c:v>2500</c:v>
                </c:pt>
                <c:pt idx="5">
                  <c:v>2853</c:v>
                </c:pt>
                <c:pt idx="6">
                  <c:v>3206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BEA-4AB8-82F1-5EF2CC728A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159279"/>
        <c:axId val="426155535"/>
      </c:areaChart>
      <c:lineChart>
        <c:grouping val="standard"/>
        <c:varyColors val="0"/>
        <c:ser>
          <c:idx val="18"/>
          <c:order val="0"/>
          <c:tx>
            <c:strRef>
              <c:f>Wykres!$A$25</c:f>
              <c:strCache>
                <c:ptCount val="1"/>
                <c:pt idx="0">
                  <c:v>Moce sterowalne</c:v>
                </c:pt>
              </c:strCache>
            </c:strRef>
          </c:tx>
          <c:spPr>
            <a:ln w="28575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(Wykres!$C$25,Wykres!$E$25,Wykres!$J$25,Wykres!$O$25,Wykres!$T$25,Wykres!$Y$25,Wykres!$AD$25)</c:f>
              <c:numCache>
                <c:formatCode>###\ ###\ ###\ ###;\ ###\ ###\ ###\ ###;\ \-</c:formatCode>
                <c:ptCount val="7"/>
                <c:pt idx="0">
                  <c:v>28703.349146613993</c:v>
                </c:pt>
                <c:pt idx="1">
                  <c:v>30031.863815424287</c:v>
                </c:pt>
                <c:pt idx="2">
                  <c:v>31693.756506002221</c:v>
                </c:pt>
                <c:pt idx="3">
                  <c:v>32209.214633764786</c:v>
                </c:pt>
                <c:pt idx="4">
                  <c:v>33848.425956525643</c:v>
                </c:pt>
                <c:pt idx="5">
                  <c:v>34596.980494690361</c:v>
                </c:pt>
                <c:pt idx="6">
                  <c:v>37694.630000000005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0BEA-4AB8-82F1-5EF2CC728A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159279"/>
        <c:axId val="426155535"/>
      </c:lineChart>
      <c:catAx>
        <c:axId val="42615927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5535"/>
        <c:crosses val="autoZero"/>
        <c:auto val="1"/>
        <c:lblAlgn val="ctr"/>
        <c:lblOffset val="100"/>
        <c:noMultiLvlLbl val="0"/>
      </c:catAx>
      <c:valAx>
        <c:axId val="426155535"/>
        <c:scaling>
          <c:orientation val="minMax"/>
          <c:max val="520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 dirty="0"/>
                  <a:t>GW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9279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EYInterstate Light" panose="02000506000000020004" pitchFamily="2" charset="0"/>
        </a:defRPr>
      </a:pPr>
      <a:endParaRPr lang="en-US"/>
    </a:p>
  </c:txPr>
  <c:externalData r:id="rId4">
    <c:autoUpdate val="0"/>
  </c:externalData>
  <c:userShapes r:id="rId5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75013912075681"/>
          <c:y val="5.4563492063492064E-2"/>
          <c:w val="0.86655537006121319"/>
          <c:h val="0.83105158730158735"/>
        </c:manualLayout>
      </c:layout>
      <c:areaChart>
        <c:grouping val="stacked"/>
        <c:varyColors val="0"/>
        <c:ser>
          <c:idx val="9"/>
          <c:order val="1"/>
          <c:tx>
            <c:strRef>
              <c:f>Wykres!$A$13</c:f>
              <c:strCache>
                <c:ptCount val="1"/>
                <c:pt idx="0">
                  <c:v>el. wodne i przepływowe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(Wykres!$C$13,Wykres!$E$13,Wykres!$J$13,Wykres!$O$13,Wykres!$T$13,Wykres!$Y$13,Wykres!$AD$13)</c:f>
              <c:numCache>
                <c:formatCode>###\ ###\ ###\ ###;\ ###\ ###\ ###\ ###;\ \-</c:formatCode>
                <c:ptCount val="7"/>
                <c:pt idx="0">
                  <c:v>392</c:v>
                </c:pt>
                <c:pt idx="1">
                  <c:v>392</c:v>
                </c:pt>
                <c:pt idx="2">
                  <c:v>452</c:v>
                </c:pt>
                <c:pt idx="3">
                  <c:v>512</c:v>
                </c:pt>
                <c:pt idx="4">
                  <c:v>572</c:v>
                </c:pt>
                <c:pt idx="5">
                  <c:v>572</c:v>
                </c:pt>
                <c:pt idx="6">
                  <c:v>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35-4791-AEA0-84DB23C6D5E7}"/>
            </c:ext>
          </c:extLst>
        </c:ser>
        <c:ser>
          <c:idx val="1"/>
          <c:order val="2"/>
          <c:tx>
            <c:strRef>
              <c:f>Wykres!$A$5</c:f>
              <c:strCache>
                <c:ptCount val="1"/>
                <c:pt idx="0">
                  <c:v>WK - nowe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(Wykres!$C$5,Wykres!$E$5,Wykres!$J$5,Wykres!$O$5,Wykres!$T$5,Wykres!$Y$5,Wykres!$AD$5)</c:f>
              <c:numCache>
                <c:formatCode>###\ ###\ ###\ ###;\ ###\ ###\ ###\ ###;\ \-</c:formatCode>
                <c:ptCount val="7"/>
                <c:pt idx="0">
                  <c:v>3321.7799946903656</c:v>
                </c:pt>
                <c:pt idx="1">
                  <c:v>3321.7799946903656</c:v>
                </c:pt>
                <c:pt idx="2">
                  <c:v>3321.7799946903656</c:v>
                </c:pt>
                <c:pt idx="3">
                  <c:v>3321.7799946903656</c:v>
                </c:pt>
                <c:pt idx="4">
                  <c:v>3321.7799946903656</c:v>
                </c:pt>
                <c:pt idx="5">
                  <c:v>2522.2124946903664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0A35-4791-AEA0-84DB23C6D5E7}"/>
            </c:ext>
          </c:extLst>
        </c:ser>
        <c:ser>
          <c:idx val="0"/>
          <c:order val="3"/>
          <c:tx>
            <c:strRef>
              <c:f>Wykres!$A$4</c:f>
              <c:strCache>
                <c:ptCount val="1"/>
                <c:pt idx="0">
                  <c:v>WK - stare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(Wykres!$C$4,Wykres!$E$4,Wykres!$J$4,Wykres!$O$4,Wykres!$T$4,Wykres!$Y$4,Wykres!$AD$4)</c:f>
              <c:numCache>
                <c:formatCode>###\ ###\ ###\ ###;\ ###\ ###\ ###\ ###;\ \-</c:formatCode>
                <c:ptCount val="7"/>
                <c:pt idx="0">
                  <c:v>9966.8140474364282</c:v>
                </c:pt>
                <c:pt idx="1">
                  <c:v>9774.8560474364294</c:v>
                </c:pt>
                <c:pt idx="2">
                  <c:v>1947.0669273743017</c:v>
                </c:pt>
                <c:pt idx="3">
                  <c:v>1812.6549273743017</c:v>
                </c:pt>
                <c:pt idx="4">
                  <c:v>1623.9380000000001</c:v>
                </c:pt>
                <c:pt idx="5">
                  <c:v>395.6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0A35-4791-AEA0-84DB23C6D5E7}"/>
            </c:ext>
          </c:extLst>
        </c:ser>
        <c:ser>
          <c:idx val="2"/>
          <c:order val="4"/>
          <c:tx>
            <c:strRef>
              <c:f>Wykres!$A$6</c:f>
              <c:strCache>
                <c:ptCount val="1"/>
                <c:pt idx="0">
                  <c:v>WB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(Wykres!$C$6,Wykres!$E$6,Wykres!$J$6,Wykres!$O$6,Wykres!$T$6,Wykres!$Y$6,Wykres!$AD$6)</c:f>
              <c:numCache>
                <c:formatCode>###\ ###\ ###\ ###;\ ###\ ###\ ###\ ###;\ \-</c:formatCode>
                <c:ptCount val="7"/>
                <c:pt idx="0">
                  <c:v>7238.6151044872013</c:v>
                </c:pt>
                <c:pt idx="1">
                  <c:v>6679.4377732974899</c:v>
                </c:pt>
                <c:pt idx="2">
                  <c:v>6251.9377732974899</c:v>
                </c:pt>
                <c:pt idx="3">
                  <c:v>4221.5884677419353</c:v>
                </c:pt>
                <c:pt idx="4">
                  <c:v>424.08000000000004</c:v>
                </c:pt>
                <c:pt idx="5">
                  <c:v>0</c:v>
                </c:pt>
                <c:pt idx="6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0A35-4791-AEA0-84DB23C6D5E7}"/>
            </c:ext>
          </c:extLst>
        </c:ser>
        <c:ser>
          <c:idx val="11"/>
          <c:order val="5"/>
          <c:tx>
            <c:strRef>
              <c:f>Wykres!$A$15</c:f>
              <c:strCache>
                <c:ptCount val="1"/>
                <c:pt idx="0">
                  <c:v>ec. węglowe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(Wykres!$C$15,Wykres!$E$15,Wykres!$J$15,Wykres!$O$15,Wykres!$T$15,Wykres!$Y$15,Wykres!$AD$15)</c:f>
              <c:numCache>
                <c:formatCode>###\ ###\ ###\ ###;\ ###\ ###\ ###\ ###;\ \-</c:formatCode>
                <c:ptCount val="7"/>
                <c:pt idx="0">
                  <c:v>2839.2</c:v>
                </c:pt>
                <c:pt idx="1">
                  <c:v>2562</c:v>
                </c:pt>
                <c:pt idx="2">
                  <c:v>1881.8749999999998</c:v>
                </c:pt>
                <c:pt idx="3">
                  <c:v>991.37499999999955</c:v>
                </c:pt>
                <c:pt idx="4">
                  <c:v>118.99999999999999</c:v>
                </c:pt>
                <c:pt idx="5">
                  <c:v>118.99999999999999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35-4791-AEA0-84DB23C6D5E7}"/>
            </c:ext>
          </c:extLst>
        </c:ser>
        <c:ser>
          <c:idx val="3"/>
          <c:order val="6"/>
          <c:tx>
            <c:strRef>
              <c:f>Wykres!$A$7</c:f>
              <c:strCache>
                <c:ptCount val="1"/>
                <c:pt idx="0">
                  <c:v>CCGT - kondensacja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(Wykres!$C$7,Wykres!$E$7,Wykres!$J$7,Wykres!$O$7,Wykres!$T$7,Wykres!$Y$7,Wykres!$AD$7)</c:f>
              <c:numCache>
                <c:formatCode>###\ ###\ ###\ ###;\ ###\ ###\ ###\ ###;\ \-</c:formatCode>
                <c:ptCount val="7"/>
                <c:pt idx="0">
                  <c:v>443.94</c:v>
                </c:pt>
                <c:pt idx="1">
                  <c:v>1815.94</c:v>
                </c:pt>
                <c:pt idx="2">
                  <c:v>7644.98</c:v>
                </c:pt>
                <c:pt idx="3">
                  <c:v>7644.98</c:v>
                </c:pt>
                <c:pt idx="4">
                  <c:v>7644.98</c:v>
                </c:pt>
                <c:pt idx="5">
                  <c:v>7644.98</c:v>
                </c:pt>
                <c:pt idx="6">
                  <c:v>7644.98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0A35-4791-AEA0-84DB23C6D5E7}"/>
            </c:ext>
          </c:extLst>
        </c:ser>
        <c:ser>
          <c:idx val="12"/>
          <c:order val="7"/>
          <c:tx>
            <c:strRef>
              <c:f>Wykres!$A$16</c:f>
              <c:strCache>
                <c:ptCount val="1"/>
                <c:pt idx="0">
                  <c:v>ec. gazowe, istniejące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(Wykres!$C$16,Wykres!$E$16,Wykres!$J$16,Wykres!$O$16,Wykres!$T$16,Wykres!$Y$16,Wykres!$AD$16)</c:f>
              <c:numCache>
                <c:formatCode>###\ ###\ ###\ ###;\ ###\ ###\ ###\ ###;\ \-</c:formatCode>
                <c:ptCount val="7"/>
                <c:pt idx="0">
                  <c:v>1900.1999999999998</c:v>
                </c:pt>
                <c:pt idx="1">
                  <c:v>1900.1999999999998</c:v>
                </c:pt>
                <c:pt idx="2">
                  <c:v>1979.3749999999995</c:v>
                </c:pt>
                <c:pt idx="3">
                  <c:v>2177.3124999999991</c:v>
                </c:pt>
                <c:pt idx="4">
                  <c:v>2208.5</c:v>
                </c:pt>
                <c:pt idx="5">
                  <c:v>2160.8999999999996</c:v>
                </c:pt>
                <c:pt idx="6">
                  <c:v>1855.6999999999998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A35-4791-AEA0-84DB23C6D5E7}"/>
            </c:ext>
          </c:extLst>
        </c:ser>
        <c:ser>
          <c:idx val="13"/>
          <c:order val="8"/>
          <c:tx>
            <c:strRef>
              <c:f>Wykres!$A$17</c:f>
              <c:strCache>
                <c:ptCount val="1"/>
                <c:pt idx="0">
                  <c:v>ec. gazowe, nowe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(Wykres!$C$17,Wykres!$E$17,Wykres!$J$17,Wykres!$O$17,Wykres!$T$17,Wykres!$Y$17,Wykres!$AD$17)</c:f>
              <c:numCache>
                <c:formatCode>###\ ###\ ###\ ###;\ ###\ ###\ ###\ ###;\ \-</c:formatCode>
                <c:ptCount val="7"/>
                <c:pt idx="0">
                  <c:v>169.79999999999998</c:v>
                </c:pt>
                <c:pt idx="1">
                  <c:v>509.4</c:v>
                </c:pt>
                <c:pt idx="2">
                  <c:v>1075.6249999999998</c:v>
                </c:pt>
                <c:pt idx="3">
                  <c:v>2358.1249999999986</c:v>
                </c:pt>
                <c:pt idx="4">
                  <c:v>2872.1</c:v>
                </c:pt>
                <c:pt idx="5">
                  <c:v>2872.1</c:v>
                </c:pt>
                <c:pt idx="6">
                  <c:v>2872.1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A35-4791-AEA0-84DB23C6D5E7}"/>
            </c:ext>
          </c:extLst>
        </c:ser>
        <c:ser>
          <c:idx val="10"/>
          <c:order val="9"/>
          <c:tx>
            <c:strRef>
              <c:f>Wykres!$A$14</c:f>
              <c:strCache>
                <c:ptCount val="1"/>
                <c:pt idx="0">
                  <c:v>ec. i el. biomasowe i biogazowe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(Wykres!$C$14,Wykres!$E$14,Wykres!$J$14,Wykres!$O$14,Wykres!$T$14,Wykres!$Y$14,Wykres!$AD$14)</c:f>
              <c:numCache>
                <c:formatCode>###\ ###\ ###\ ###;\ ###\ ###\ ###\ ###;\ \-</c:formatCode>
                <c:ptCount val="7"/>
                <c:pt idx="0">
                  <c:v>1118.5999999999999</c:v>
                </c:pt>
                <c:pt idx="1">
                  <c:v>1236.75</c:v>
                </c:pt>
                <c:pt idx="2">
                  <c:v>2099.5</c:v>
                </c:pt>
                <c:pt idx="3">
                  <c:v>2603.5499999999997</c:v>
                </c:pt>
                <c:pt idx="4">
                  <c:v>3339.65</c:v>
                </c:pt>
                <c:pt idx="5">
                  <c:v>3339.65</c:v>
                </c:pt>
                <c:pt idx="6">
                  <c:v>3339.65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35-4791-AEA0-84DB23C6D5E7}"/>
            </c:ext>
          </c:extLst>
        </c:ser>
        <c:ser>
          <c:idx val="4"/>
          <c:order val="10"/>
          <c:tx>
            <c:strRef>
              <c:f>Wykres!$A$8</c:f>
              <c:strCache>
                <c:ptCount val="1"/>
                <c:pt idx="0">
                  <c:v>LNR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(Wykres!$C$8,Wykres!$E$8,Wykres!$J$8,Wykres!$O$8,Wykres!$T$8,Wykres!$Y$8,Wykres!$AD$8)</c:f>
              <c:numCache>
                <c:formatCode>###\ ###\ ###\ ###;\ ###\ ###\ ###\ ###;\ \-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3234</c:v>
                </c:pt>
                <c:pt idx="5">
                  <c:v>5390</c:v>
                </c:pt>
                <c:pt idx="6">
                  <c:v>6468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9-0A35-4791-AEA0-84DB23C6D5E7}"/>
            </c:ext>
          </c:extLst>
        </c:ser>
        <c:ser>
          <c:idx val="5"/>
          <c:order val="11"/>
          <c:tx>
            <c:strRef>
              <c:f>Wykres!$A$9</c:f>
              <c:strCache>
                <c:ptCount val="1"/>
                <c:pt idx="0">
                  <c:v>SMR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(Wykres!$C$9,Wykres!$E$9,Wykres!$J$9,Wykres!$O$9,Wykres!$T$9,Wykres!$Y$9,Wykres!$AD$9)</c:f>
              <c:numCache>
                <c:formatCode>###\ ###\ ###\ ###;\ ###\ ###\ ###\ ###;\ \-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456</c:v>
                </c:pt>
                <c:pt idx="4">
                  <c:v>1311</c:v>
                </c:pt>
                <c:pt idx="5">
                  <c:v>2090</c:v>
                </c:pt>
                <c:pt idx="6">
                  <c:v>2565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A-0A35-4791-AEA0-84DB23C6D5E7}"/>
            </c:ext>
          </c:extLst>
        </c:ser>
        <c:ser>
          <c:idx val="14"/>
          <c:order val="12"/>
          <c:tx>
            <c:strRef>
              <c:f>Wykres!$A$18</c:f>
              <c:strCache>
                <c:ptCount val="1"/>
                <c:pt idx="0">
                  <c:v>ESP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(Wykres!$C$18,Wykres!$E$18,Wykres!$J$18,Wykres!$O$18,Wykres!$T$18,Wykres!$Y$18,Wykres!$AD$18)</c:f>
              <c:numCache>
                <c:formatCode>###\ ###\ ###\ ###;\ ###\ ###\ ###\ ###;\ \-</c:formatCode>
                <c:ptCount val="7"/>
                <c:pt idx="0">
                  <c:v>1130.4000000000001</c:v>
                </c:pt>
                <c:pt idx="1">
                  <c:v>1130.4000000000001</c:v>
                </c:pt>
                <c:pt idx="2">
                  <c:v>1667.2</c:v>
                </c:pt>
                <c:pt idx="3">
                  <c:v>3059.2000000000003</c:v>
                </c:pt>
                <c:pt idx="4">
                  <c:v>3859.2000000000003</c:v>
                </c:pt>
                <c:pt idx="5">
                  <c:v>3859.2000000000003</c:v>
                </c:pt>
                <c:pt idx="6">
                  <c:v>3859.2000000000003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A35-4791-AEA0-84DB23C6D5E7}"/>
            </c:ext>
          </c:extLst>
        </c:ser>
        <c:ser>
          <c:idx val="15"/>
          <c:order val="13"/>
          <c:tx>
            <c:strRef>
              <c:f>Wykres!$A$19</c:f>
              <c:strCache>
                <c:ptCount val="1"/>
                <c:pt idx="0">
                  <c:v>Magazyny bateryjne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(Wykres!$C$19,Wykres!$E$19,Wykres!$J$19,Wykres!$O$19,Wykres!$T$19,Wykres!$Y$19,Wykres!$AD$19)</c:f>
              <c:numCache>
                <c:formatCode>###\ ###\ ###\ ###;\ ###\ ###\ ###\ ###;\ \-</c:formatCode>
                <c:ptCount val="7"/>
                <c:pt idx="0">
                  <c:v>182</c:v>
                </c:pt>
                <c:pt idx="1">
                  <c:v>709.09999999999991</c:v>
                </c:pt>
                <c:pt idx="2">
                  <c:v>1832.6</c:v>
                </c:pt>
                <c:pt idx="3">
                  <c:v>2666.2999999999997</c:v>
                </c:pt>
                <c:pt idx="4">
                  <c:v>3500</c:v>
                </c:pt>
                <c:pt idx="5">
                  <c:v>5250</c:v>
                </c:pt>
                <c:pt idx="6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A35-4791-AEA0-84DB23C6D5E7}"/>
            </c:ext>
          </c:extLst>
        </c:ser>
        <c:ser>
          <c:idx val="16"/>
          <c:order val="14"/>
          <c:tx>
            <c:strRef>
              <c:f>Wykres!$A$20</c:f>
              <c:strCache>
                <c:ptCount val="1"/>
                <c:pt idx="0">
                  <c:v>OCGT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(Wykres!$C$2,Wykres!$E$2,Wykres!$J$2,Wykres!$O$2,Wykres!$T$2,Wykres!$Y$2,Wykres!$AD$2)</c:f>
              <c:numCache>
                <c:formatCode>General</c:formatCode>
                <c:ptCount val="7"/>
                <c:pt idx="0">
                  <c:v>2023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  <c:pt idx="5">
                  <c:v>2045</c:v>
                </c:pt>
                <c:pt idx="6">
                  <c:v>2050</c:v>
                </c:pt>
              </c:numCache>
              <c:extLst/>
            </c:numRef>
          </c:cat>
          <c:val>
            <c:numRef>
              <c:f>(Wykres!$C$20,Wykres!$E$20,Wykres!$J$20,Wykres!$O$20,Wykres!$T$20,Wykres!$Y$20,Wykres!$AD$20)</c:f>
              <c:numCache>
                <c:formatCode>###\ ###\ ###\ ###;\ ###\ ###\ ###\ ###;\ \-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1455</c:v>
                </c:pt>
                <c:pt idx="4">
                  <c:v>1940</c:v>
                </c:pt>
                <c:pt idx="5">
                  <c:v>1940</c:v>
                </c:pt>
                <c:pt idx="6">
                  <c:v>5335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D-0A35-4791-AEA0-84DB23C6D5E7}"/>
            </c:ext>
          </c:extLst>
        </c:ser>
        <c:ser>
          <c:idx val="7"/>
          <c:order val="15"/>
          <c:tx>
            <c:strRef>
              <c:f>Wykres!$A$22</c:f>
              <c:strCache>
                <c:ptCount val="1"/>
                <c:pt idx="0">
                  <c:v>DSR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val>
            <c:numRef>
              <c:f>(Wykres!$C$22,Wykres!$E$22,Wykres!$J$22,Wykres!$O$22,Wykres!$T$22,Wykres!$Y$22,Wykres!$AD$22)</c:f>
              <c:numCache>
                <c:formatCode>###\ ###\ ###\ ###;\ ###\ ###\ ###\ ###;\ \-</c:formatCode>
                <c:ptCount val="7"/>
                <c:pt idx="0">
                  <c:v>1035</c:v>
                </c:pt>
                <c:pt idx="1">
                  <c:v>1183</c:v>
                </c:pt>
                <c:pt idx="2">
                  <c:v>1600</c:v>
                </c:pt>
                <c:pt idx="3">
                  <c:v>1600</c:v>
                </c:pt>
                <c:pt idx="4">
                  <c:v>1600</c:v>
                </c:pt>
                <c:pt idx="5">
                  <c:v>1300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A35-4791-AEA0-84DB23C6D5E7}"/>
            </c:ext>
          </c:extLst>
        </c:ser>
        <c:ser>
          <c:idx val="8"/>
          <c:order val="16"/>
          <c:tx>
            <c:strRef>
              <c:f>Wykres!$A$11</c:f>
              <c:strCache>
                <c:ptCount val="1"/>
                <c:pt idx="0">
                  <c:v>Offshore wiatr</c:v>
                </c:pt>
              </c:strCache>
            </c:strRef>
          </c:tx>
          <c:spPr>
            <a:solidFill>
              <a:srgbClr val="94EFFD"/>
            </a:solidFill>
            <a:ln>
              <a:noFill/>
            </a:ln>
            <a:effectLst/>
          </c:spPr>
          <c:val>
            <c:numRef>
              <c:f>(Wykres!$C$11,Wykres!$E$11,Wykres!$J$11,Wykres!$O$11,Wykres!$T$11,Wykres!$Y$11,Wykres!$AD$11)</c:f>
              <c:numCache>
                <c:formatCode>###\ ###\ ###\ ###;\ ###\ ###\ ###\ ###;\ \-</c:formatCode>
                <c:ptCount val="7"/>
                <c:pt idx="0">
                  <c:v>0</c:v>
                </c:pt>
                <c:pt idx="1">
                  <c:v>0</c:v>
                </c:pt>
                <c:pt idx="2">
                  <c:v>885</c:v>
                </c:pt>
                <c:pt idx="3">
                  <c:v>1782.75</c:v>
                </c:pt>
                <c:pt idx="4">
                  <c:v>2682.75</c:v>
                </c:pt>
                <c:pt idx="5">
                  <c:v>3216.2999999999997</c:v>
                </c:pt>
                <c:pt idx="6">
                  <c:v>3750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A35-4791-AEA0-84DB23C6D5E7}"/>
            </c:ext>
          </c:extLst>
        </c:ser>
        <c:ser>
          <c:idx val="17"/>
          <c:order val="17"/>
          <c:tx>
            <c:strRef>
              <c:f>Wykres!$A$12</c:f>
              <c:strCache>
                <c:ptCount val="1"/>
                <c:pt idx="0">
                  <c:v>Onshore wiatr</c:v>
                </c:pt>
              </c:strCache>
            </c:strRef>
          </c:tx>
          <c:spPr>
            <a:solidFill>
              <a:srgbClr val="C2F5FE"/>
            </a:solidFill>
            <a:ln>
              <a:noFill/>
            </a:ln>
            <a:effectLst/>
          </c:spPr>
          <c:val>
            <c:numRef>
              <c:f>(Wykres!$C$12,Wykres!$E$12,Wykres!$J$12,Wykres!$O$12,Wykres!$T$12,Wykres!$Y$12,Wykres!$AD$12)</c:f>
              <c:numCache>
                <c:formatCode>###\ ###\ ###\ ###;\ ###\ ###\ ###\ ###;\ \-</c:formatCode>
                <c:ptCount val="7"/>
                <c:pt idx="0">
                  <c:v>887.6</c:v>
                </c:pt>
                <c:pt idx="1">
                  <c:v>1094</c:v>
                </c:pt>
                <c:pt idx="2">
                  <c:v>1794</c:v>
                </c:pt>
                <c:pt idx="3">
                  <c:v>2147</c:v>
                </c:pt>
                <c:pt idx="4">
                  <c:v>2500</c:v>
                </c:pt>
                <c:pt idx="5">
                  <c:v>2853</c:v>
                </c:pt>
                <c:pt idx="6">
                  <c:v>3206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A35-4791-AEA0-84DB23C6D5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6159279"/>
        <c:axId val="426155535"/>
      </c:areaChart>
      <c:lineChart>
        <c:grouping val="standard"/>
        <c:varyColors val="0"/>
        <c:ser>
          <c:idx val="18"/>
          <c:order val="0"/>
          <c:tx>
            <c:strRef>
              <c:f>Wykres!$A$25</c:f>
              <c:strCache>
                <c:ptCount val="1"/>
                <c:pt idx="0">
                  <c:v>Moce sterowalne</c:v>
                </c:pt>
              </c:strCache>
            </c:strRef>
          </c:tx>
          <c:spPr>
            <a:ln w="28575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(Wykres!$C$25,Wykres!$E$25,Wykres!$J$25,Wykres!$O$25,Wykres!$T$25,Wykres!$Y$25,Wykres!$AD$25)</c:f>
              <c:numCache>
                <c:formatCode>###\ ###\ ###\ ###;\ ###\ ###\ ###\ ###;\ \-</c:formatCode>
                <c:ptCount val="7"/>
                <c:pt idx="0">
                  <c:v>28703.349146613993</c:v>
                </c:pt>
                <c:pt idx="1">
                  <c:v>30031.863815424287</c:v>
                </c:pt>
                <c:pt idx="2">
                  <c:v>30153.939695362158</c:v>
                </c:pt>
                <c:pt idx="3">
                  <c:v>33279.865889806606</c:v>
                </c:pt>
                <c:pt idx="4">
                  <c:v>35970.227994690365</c:v>
                </c:pt>
                <c:pt idx="5">
                  <c:v>38155.642494690372</c:v>
                </c:pt>
                <c:pt idx="6">
                  <c:v>41511.630000000005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0A35-4791-AEA0-84DB23C6D5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159279"/>
        <c:axId val="426155535"/>
      </c:lineChart>
      <c:catAx>
        <c:axId val="42615927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5535"/>
        <c:crosses val="autoZero"/>
        <c:auto val="1"/>
        <c:lblAlgn val="ctr"/>
        <c:lblOffset val="100"/>
        <c:noMultiLvlLbl val="0"/>
      </c:catAx>
      <c:valAx>
        <c:axId val="426155535"/>
        <c:scaling>
          <c:orientation val="minMax"/>
          <c:max val="520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 dirty="0"/>
                  <a:t>GW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##\ ###\ ###\ ###;\ ###\ ###\ ###\ ###;\ \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426159279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EYInterstate Light" panose="02000506000000020004" pitchFamily="2" charset="0"/>
        </a:defRPr>
      </a:pPr>
      <a:endParaRPr lang="en-US"/>
    </a:p>
  </c:txPr>
  <c:externalData r:id="rId4">
    <c:autoUpdate val="0"/>
  </c:externalData>
  <c:userShapes r:id="rId5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E600"/>
            </a:solidFill>
            <a:ln>
              <a:noFill/>
            </a:ln>
            <a:effectLst/>
          </c:spPr>
          <c:invertIfNegative val="0"/>
          <c:dLbls>
            <c:numFmt formatCode="#\ ##0.00\ &quot;mld PLN&quot;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Scenariusz 1 węglowo-jądrowy</c:v>
                </c:pt>
                <c:pt idx="1">
                  <c:v>Scenariusz 2 gazowo-jądrowy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989804987992.32019</c:v>
                </c:pt>
                <c:pt idx="1">
                  <c:v>1003875389271.7688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6F-4367-AA3B-A8B2545BA9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4948304"/>
        <c:axId val="1305488336"/>
      </c:barChart>
      <c:catAx>
        <c:axId val="151494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305488336"/>
        <c:crosses val="autoZero"/>
        <c:auto val="1"/>
        <c:lblAlgn val="ctr"/>
        <c:lblOffset val="100"/>
        <c:noMultiLvlLbl val="0"/>
      </c:catAx>
      <c:valAx>
        <c:axId val="1305488336"/>
        <c:scaling>
          <c:orientation val="minMax"/>
          <c:min val="95000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EYInterstate Light" panose="02000506000000020004" pitchFamily="2" charset="0"/>
                    <a:ea typeface="+mn-ea"/>
                    <a:cs typeface="+mn-cs"/>
                  </a:defRPr>
                </a:pPr>
                <a:r>
                  <a:rPr lang="pl-PL"/>
                  <a:t>mld PLN'2022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EYInterstate Light" panose="02000506000000020004" pitchFamily="2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EYInterstate Light" panose="02000506000000020004" pitchFamily="2" charset="0"/>
                <a:ea typeface="+mn-ea"/>
                <a:cs typeface="+mn-cs"/>
              </a:defRPr>
            </a:pPr>
            <a:endParaRPr lang="en-US"/>
          </a:p>
        </c:txPr>
        <c:crossAx val="1514948304"/>
        <c:crosses val="autoZero"/>
        <c:crossBetween val="between"/>
        <c:dispUnits>
          <c:builtInUnit val="billions"/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EYInterstate Light" panose="02000506000000020004" pitchFamily="2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0.45057</cdr:x>
      <cdr:y>0.08756</cdr:y>
    </cdr:from>
    <cdr:to>
      <cdr:x>0.4668</cdr:x>
      <cdr:y>0.19793</cdr:y>
    </cdr:to>
    <cdr:sp macro="" textlink="">
      <cdr:nvSpPr>
        <cdr:cNvPr id="2" name="Right Brace 1"/>
        <cdr:cNvSpPr/>
      </cdr:nvSpPr>
      <cdr:spPr>
        <a:xfrm xmlns:a="http://schemas.openxmlformats.org/drawingml/2006/main">
          <a:off x="2468880" y="348615"/>
          <a:ext cx="88900" cy="439420"/>
        </a:xfrm>
        <a:prstGeom xmlns:a="http://schemas.openxmlformats.org/drawingml/2006/main" prst="rightBrac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endParaRPr lang="pl-PL"/>
        </a:p>
      </cdr:txBody>
    </cdr:sp>
  </cdr:relSizeAnchor>
  <cdr:relSizeAnchor xmlns:cdr="http://schemas.openxmlformats.org/drawingml/2006/chartDrawing">
    <cdr:from>
      <cdr:x>0.48673</cdr:x>
      <cdr:y>0.07368</cdr:y>
    </cdr:from>
    <cdr:to>
      <cdr:x>0.96686</cdr:x>
      <cdr:y>0.19059</cdr:y>
    </cdr:to>
    <cdr:sp macro="" textlink="">
      <cdr:nvSpPr>
        <cdr:cNvPr id="3" name="Rectangle: Rounded Corners 2"/>
        <cdr:cNvSpPr/>
      </cdr:nvSpPr>
      <cdr:spPr>
        <a:xfrm xmlns:a="http://schemas.openxmlformats.org/drawingml/2006/main">
          <a:off x="2667000" y="293370"/>
          <a:ext cx="2630805" cy="465455"/>
        </a:xfrm>
        <a:prstGeom xmlns:a="http://schemas.openxmlformats.org/drawingml/2006/main" prst="roundRect">
          <a:avLst>
            <a:gd name="adj" fmla="val 9723"/>
          </a:avLst>
        </a:prstGeom>
        <a:solidFill xmlns:a="http://schemas.openxmlformats.org/drawingml/2006/main">
          <a:schemeClr val="bg1"/>
        </a:solidFill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</a:pPr>
          <a:r>
            <a:rPr lang="pl-PL" sz="700">
              <a:solidFill>
                <a:srgbClr val="000000"/>
              </a:solidFill>
              <a:effectLst/>
              <a:latin typeface="EYInterstate Light" panose="02000506000000020004" pitchFamily="2" charset="0"/>
              <a:ea typeface="Times New Roman" panose="02020603050405020304" pitchFamily="18" charset="0"/>
              <a:cs typeface="Times New Roman" panose="02020603050405020304" pitchFamily="18" charset="0"/>
            </a:rPr>
            <a:t>Prognoza mocy węglowych możliwych do zakontraktowania na RM po implementacji do prawa krajowego derogacji dla jednostek wysokoemisyjnych do 2028 r.</a:t>
          </a:r>
          <a:endParaRPr lang="pl-PL" sz="1200">
            <a:effectLst/>
            <a:latin typeface="EYInterstate Light" panose="02000506000000020004" pitchFamily="2" charset="0"/>
            <a:ea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0.15406</cdr:x>
      <cdr:y>0.10044</cdr:y>
    </cdr:from>
    <cdr:to>
      <cdr:x>0.55678</cdr:x>
      <cdr:y>0.18092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8C286202-C340-0FDD-689C-F3FC7367EF68}"/>
            </a:ext>
          </a:extLst>
        </cdr:cNvPr>
        <cdr:cNvSpPr txBox="1"/>
      </cdr:nvSpPr>
      <cdr:spPr>
        <a:xfrm xmlns:a="http://schemas.openxmlformats.org/drawingml/2006/main">
          <a:off x="1149348" y="407534"/>
          <a:ext cx="3004457" cy="326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l-PL" sz="1200" b="1" dirty="0"/>
            <a:t>Luka mocowa – wariant bazowy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0.10313</cdr:x>
      <cdr:y>0.05021</cdr:y>
    </cdr:from>
    <cdr:to>
      <cdr:x>0.54776</cdr:x>
      <cdr:y>0.13572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A69280A3-9B16-3F2E-A373-10CF879336E2}"/>
            </a:ext>
          </a:extLst>
        </cdr:cNvPr>
        <cdr:cNvSpPr txBox="1"/>
      </cdr:nvSpPr>
      <cdr:spPr>
        <a:xfrm xmlns:a="http://schemas.openxmlformats.org/drawingml/2006/main">
          <a:off x="454478" y="206164"/>
          <a:ext cx="1959429" cy="351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1200" b="1" dirty="0"/>
            <a:t>Scenariusz węglowo-jądrowy</a:t>
          </a:r>
          <a:endParaRPr lang="en-GB" sz="12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0.13985</cdr:x>
      <cdr:y>0.05959</cdr:y>
    </cdr:from>
    <cdr:to>
      <cdr:x>0.58621</cdr:x>
      <cdr:y>0.13913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9234B3F3-0FBC-353A-2D5C-E3EC29BBDA1A}"/>
            </a:ext>
          </a:extLst>
        </cdr:cNvPr>
        <cdr:cNvSpPr txBox="1"/>
      </cdr:nvSpPr>
      <cdr:spPr>
        <a:xfrm xmlns:a="http://schemas.openxmlformats.org/drawingml/2006/main">
          <a:off x="595993" y="244686"/>
          <a:ext cx="1902278" cy="3265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l-PL" sz="1200" b="1" dirty="0"/>
            <a:t>Scenariusz gazowo-jądrowy</a:t>
          </a:r>
          <a:endParaRPr lang="en-GB" sz="12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0.4889</cdr:x>
      <cdr:y>0.2614</cdr:y>
    </cdr:from>
    <cdr:to>
      <cdr:x>0.61994</cdr:x>
      <cdr:y>0.3942</cdr:y>
    </cdr:to>
    <cdr:cxnSp macro="">
      <cdr:nvCxnSpPr>
        <cdr:cNvPr id="3" name="Łącznik prosty ze strzałką 2">
          <a:extLst xmlns:a="http://schemas.openxmlformats.org/drawingml/2006/main">
            <a:ext uri="{FF2B5EF4-FFF2-40B4-BE49-F238E27FC236}">
              <a16:creationId xmlns:a16="http://schemas.microsoft.com/office/drawing/2014/main" id="{3CF00A97-0B74-A930-6603-FC3FE9890BCC}"/>
            </a:ext>
          </a:extLst>
        </cdr:cNvPr>
        <cdr:cNvCxnSpPr/>
      </cdr:nvCxnSpPr>
      <cdr:spPr>
        <a:xfrm xmlns:a="http://schemas.openxmlformats.org/drawingml/2006/main" flipV="1">
          <a:off x="2706259" y="1060677"/>
          <a:ext cx="725363" cy="53884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FD0A7-EE16-4285-A464-A1F39C2EB0E3}" type="datetimeFigureOut">
              <a:rPr lang="pl-PL" smtClean="0"/>
              <a:t>20.06.2024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08FA6-67F3-44CC-A603-A3A6FA59577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28784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35FD6-63E2-4F49-8F8D-89C08F288544}" type="datetimeFigureOut">
              <a:rPr lang="pl-PL" smtClean="0"/>
              <a:t>20.06.2024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0,25 x 20 cm pasek postępu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C08A4-1ED1-4A01-92ED-B942DBD2A5C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534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 baseline="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rws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00" y="1896750"/>
            <a:ext cx="5974664" cy="13500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09" y="1896750"/>
            <a:ext cx="1003379" cy="1350000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09" y="1896750"/>
            <a:ext cx="1003379" cy="1350000"/>
          </a:xfrm>
          <a:prstGeom prst="rect">
            <a:avLst/>
          </a:prstGeom>
        </p:spPr>
      </p:pic>
      <p:sp>
        <p:nvSpPr>
          <p:cNvPr id="7" name="Tytuł 6"/>
          <p:cNvSpPr>
            <a:spLocks noGrp="1"/>
          </p:cNvSpPr>
          <p:nvPr>
            <p:ph type="title" hasCustomPrompt="1"/>
          </p:nvPr>
        </p:nvSpPr>
        <p:spPr>
          <a:xfrm>
            <a:off x="628651" y="1552508"/>
            <a:ext cx="7886700" cy="1498839"/>
          </a:xfrm>
        </p:spPr>
        <p:txBody>
          <a:bodyPr/>
          <a:lstStyle>
            <a:lvl1pPr algn="ctr">
              <a:defRPr>
                <a:solidFill>
                  <a:srgbClr val="2E2D8B"/>
                </a:solidFill>
                <a:latin typeface="+mn-lt"/>
              </a:defRPr>
            </a:lvl1pPr>
          </a:lstStyle>
          <a:p>
            <a:r>
              <a:rPr lang="pl-PL"/>
              <a:t>Tytuł prezentacji</a:t>
            </a:r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1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Imię i nazwisko</a:t>
            </a:r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7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  <p:sp>
        <p:nvSpPr>
          <p:cNvPr id="8" name="Prostokąt 7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125381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0" presetClass="path" presetSubtype="0" accel="75000" decel="2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649 -0.40556 L 3.61111E-6 0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2027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dru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00" y="147601"/>
            <a:ext cx="2988000" cy="675151"/>
          </a:xfrm>
          <a:prstGeom prst="rect">
            <a:avLst/>
          </a:prstGeom>
        </p:spPr>
      </p:pic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7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tekst</a:t>
            </a:r>
          </a:p>
        </p:txBody>
      </p:sp>
      <p:sp>
        <p:nvSpPr>
          <p:cNvPr id="18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Tytuł slajdu</a:t>
            </a:r>
          </a:p>
        </p:txBody>
      </p:sp>
      <p:sp>
        <p:nvSpPr>
          <p:cNvPr id="20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596" y="4646241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710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gól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00" y="147601"/>
            <a:ext cx="2988000" cy="675151"/>
          </a:xfrm>
          <a:prstGeom prst="rect">
            <a:avLst/>
          </a:prstGeom>
        </p:spPr>
      </p:pic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Tytuł slajdu</a:t>
            </a:r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600" y="4646241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1688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gólny bez zmiany tytuł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00" y="147601"/>
            <a:ext cx="2988000" cy="675151"/>
          </a:xfrm>
          <a:prstGeom prst="rect">
            <a:avLst/>
          </a:prstGeom>
        </p:spPr>
      </p:pic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Tytuł slajdu</a:t>
            </a:r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600" y="4646241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84766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w środ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00" y="147601"/>
            <a:ext cx="2988000" cy="675151"/>
          </a:xfrm>
          <a:prstGeom prst="rect">
            <a:avLst/>
          </a:prstGeom>
        </p:spPr>
      </p:pic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9" name="Tytuł 6"/>
          <p:cNvSpPr>
            <a:spLocks noGrp="1"/>
          </p:cNvSpPr>
          <p:nvPr>
            <p:ph type="title" hasCustomPrompt="1"/>
          </p:nvPr>
        </p:nvSpPr>
        <p:spPr>
          <a:xfrm>
            <a:off x="628651" y="1552505"/>
            <a:ext cx="7886700" cy="1498839"/>
          </a:xfrm>
        </p:spPr>
        <p:txBody>
          <a:bodyPr/>
          <a:lstStyle>
            <a:lvl1pPr algn="ctr">
              <a:defRPr>
                <a:solidFill>
                  <a:srgbClr val="2E2D8B"/>
                </a:solidFill>
                <a:latin typeface="+mn-lt"/>
              </a:defRPr>
            </a:lvl1pPr>
          </a:lstStyle>
          <a:p>
            <a:r>
              <a:rPr lang="pl-PL"/>
              <a:t>Tytuł prezentacji</a:t>
            </a:r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1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7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</p:spTree>
    <p:extLst>
      <p:ext uri="{BB962C8B-B14F-4D97-AF65-F5344CB8AC3E}">
        <p14:creationId xmlns:p14="http://schemas.microsoft.com/office/powerpoint/2010/main" val="390401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stat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800" y="147601"/>
            <a:ext cx="2988000" cy="675151"/>
          </a:xfrm>
          <a:prstGeom prst="rect">
            <a:avLst/>
          </a:prstGeom>
        </p:spPr>
      </p:pic>
      <p:sp>
        <p:nvSpPr>
          <p:cNvPr id="5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1332000" y="2060100"/>
            <a:ext cx="6480000" cy="135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5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Wpisz: Dziękuję za uwagę!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05" y="1011600"/>
            <a:ext cx="4790093" cy="1080000"/>
          </a:xfrm>
          <a:prstGeom prst="rect">
            <a:avLst/>
          </a:prstGeom>
        </p:spPr>
      </p:pic>
      <p:sp>
        <p:nvSpPr>
          <p:cNvPr id="9" name="Prostokąt 8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0" name="Prostokąt 9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1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7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</p:spTree>
    <p:extLst>
      <p:ext uri="{BB962C8B-B14F-4D97-AF65-F5344CB8AC3E}">
        <p14:creationId xmlns:p14="http://schemas.microsoft.com/office/powerpoint/2010/main" val="10580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4.19753E-6 L -0.31632 0.2083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104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" dur="1800" fill="hold"/>
                                        <p:tgtEl>
                                          <p:spTgt spid="8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  <p:hf sldNum="0" hdr="0" ft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D90A17EF-5F21-8757-FD82-9EB3C30A6ED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2365535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04" imgH="405" progId="TCLayout.ActiveDocument.1">
                  <p:embed/>
                </p:oleObj>
              </mc:Choice>
              <mc:Fallback>
                <p:oleObj name="think-cell Slide" r:id="rId9" imgW="404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90A17EF-5F21-8757-FD82-9EB3C30A6E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dirty="0"/>
              <a:t>Warszawa, 26.07.2017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28919-26D8-49F9-BED6-290AEDFCD9C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079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92" r:id="rId3"/>
    <p:sldLayoutId id="2147483693" r:id="rId4"/>
    <p:sldLayoutId id="2147483694" r:id="rId5"/>
    <p:sldLayoutId id="2147483691" r:id="rId6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hf hdr="0" ftr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087F9C8-C81E-58F9-ADE5-8A5085058F7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12437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45" imgH="245" progId="TCLayout.ActiveDocument.1">
                  <p:embed/>
                </p:oleObj>
              </mc:Choice>
              <mc:Fallback>
                <p:oleObj name="think-cell Slide" r:id="rId3" imgW="245" imgH="2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4498" y="1694820"/>
            <a:ext cx="7750852" cy="1498839"/>
          </a:xfrm>
        </p:spPr>
        <p:txBody>
          <a:bodyPr vert="horz">
            <a:noAutofit/>
          </a:bodyPr>
          <a:lstStyle/>
          <a:p>
            <a:r>
              <a:rPr lang="pl-PL" sz="2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Informacje o aktualnym stanie prac prowadzonych w ramach TGPE z Doradcą</a:t>
            </a:r>
            <a:r>
              <a:rPr lang="pl-PL" sz="28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dotyczących </a:t>
            </a:r>
            <a:r>
              <a:rPr lang="pl-PL" sz="2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oceny funkcjonowania Rynku Mocy i możliwości jego przedłużenia </a:t>
            </a:r>
            <a:endParaRPr lang="pl-PL" sz="28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4F6256D-420C-A9E5-0FB4-251D7A44CA65}"/>
              </a:ext>
            </a:extLst>
          </p:cNvPr>
          <p:cNvSpPr txBox="1"/>
          <p:nvPr/>
        </p:nvSpPr>
        <p:spPr>
          <a:xfrm>
            <a:off x="3629626" y="3818409"/>
            <a:ext cx="240399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pl-PL" dirty="0">
              <a:solidFill>
                <a:srgbClr val="2E3192"/>
              </a:solidFill>
            </a:endParaRPr>
          </a:p>
          <a:p>
            <a:pPr algn="ctr"/>
            <a:r>
              <a:rPr lang="pl-PL" sz="2400" dirty="0">
                <a:solidFill>
                  <a:srgbClr val="2E3192"/>
                </a:solidFill>
              </a:rPr>
              <a:t>Seminarium TGPE</a:t>
            </a:r>
          </a:p>
          <a:p>
            <a:pPr algn="ctr"/>
            <a:r>
              <a:rPr lang="pl-PL" dirty="0">
                <a:solidFill>
                  <a:srgbClr val="2E3192"/>
                </a:solidFill>
              </a:rPr>
              <a:t>Warszawa, 20 czerwca 2024 r.</a:t>
            </a:r>
          </a:p>
        </p:txBody>
      </p:sp>
    </p:spTree>
    <p:extLst>
      <p:ext uri="{BB962C8B-B14F-4D97-AF65-F5344CB8AC3E}">
        <p14:creationId xmlns:p14="http://schemas.microsoft.com/office/powerpoint/2010/main" val="409538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5A4DF179-0F80-A711-CA43-2D03FC5B4CB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8493" y="194982"/>
            <a:ext cx="5220000" cy="468000"/>
          </a:xfrm>
        </p:spPr>
        <p:txBody>
          <a:bodyPr>
            <a:normAutofit fontScale="70000" lnSpcReduction="20000"/>
          </a:bodyPr>
          <a:lstStyle/>
          <a:p>
            <a:r>
              <a:rPr lang="pl-PL" dirty="0"/>
              <a:t>Porównanie scenariuszy pokrycia zapotrzebowania na moc  -rekomendacje 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33347D2-F5EB-7221-0DA3-A8DA2C762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10</a:t>
            </a:fld>
            <a:endParaRPr lang="pl-PL" dirty="0"/>
          </a:p>
        </p:txBody>
      </p:sp>
      <p:graphicFrame>
        <p:nvGraphicFramePr>
          <p:cNvPr id="5" name="Chart 108">
            <a:extLst>
              <a:ext uri="{FF2B5EF4-FFF2-40B4-BE49-F238E27FC236}">
                <a16:creationId xmlns:a16="http://schemas.microsoft.com/office/drawing/2014/main" id="{B31DF83C-B716-8DE0-30CE-549784A96BE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73278089"/>
              </p:ext>
            </p:extLst>
          </p:nvPr>
        </p:nvGraphicFramePr>
        <p:xfrm>
          <a:off x="550800" y="725513"/>
          <a:ext cx="5535386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ole tekstowe 8">
            <a:extLst>
              <a:ext uri="{FF2B5EF4-FFF2-40B4-BE49-F238E27FC236}">
                <a16:creationId xmlns:a16="http://schemas.microsoft.com/office/drawing/2014/main" id="{10BEF50F-5675-ED90-C56A-C02436C04D0F}"/>
              </a:ext>
            </a:extLst>
          </p:cNvPr>
          <p:cNvSpPr txBox="1"/>
          <p:nvPr/>
        </p:nvSpPr>
        <p:spPr>
          <a:xfrm>
            <a:off x="3164568" y="1087084"/>
            <a:ext cx="11103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+ 14,07 </a:t>
            </a:r>
            <a:endParaRPr lang="pl-PL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mld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PLN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BBE7CFF-0FE5-E7E1-55D1-E0222D4DD0B6}"/>
              </a:ext>
            </a:extLst>
          </p:cNvPr>
          <p:cNvSpPr txBox="1"/>
          <p:nvPr/>
        </p:nvSpPr>
        <p:spPr>
          <a:xfrm>
            <a:off x="6160243" y="1087084"/>
            <a:ext cx="24329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Clr>
                <a:srgbClr val="FFC000"/>
              </a:buClr>
              <a:buFont typeface="Arial" panose="020B0604020202020204" pitchFamily="34" charset="0"/>
              <a:buChar char="►"/>
            </a:pPr>
            <a:r>
              <a:rPr lang="pl-PL" sz="1200" kern="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Scenariusz 1 węglowo-jądrowy - niższy poziom nakładów inwestycyjnych w latach 2023-2050 od Scenariusza 2 gazowo-jądrowego, co wynika z dodatkowych nakładów inwestycyjnych na źródła gazowe w latach 2023-2050.;</a:t>
            </a:r>
            <a:endParaRPr lang="en-GB" sz="1200" kern="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Clr>
                <a:srgbClr val="FFC000"/>
              </a:buClr>
              <a:buFont typeface="Arial" panose="020B0604020202020204" pitchFamily="34" charset="0"/>
              <a:buChar char="►"/>
            </a:pPr>
            <a:r>
              <a:rPr lang="pl-PL" sz="1200" kern="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14,7 mld pozwoliłyby na budowę dodatkowych mocy w źródła OZE</a:t>
            </a:r>
            <a:endParaRPr lang="en-GB" sz="1200" kern="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6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C52DEAEF-F57F-A1B0-36B3-6CE11C61658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4000" y="187200"/>
            <a:ext cx="5316750" cy="468000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  <a:p>
            <a:r>
              <a:rPr lang="pl-PL" sz="9600" dirty="0"/>
              <a:t>Warunki wprowadzenia derogacji 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3D78EDD3-9CA6-C7B4-F291-CCBE7D0D9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B9C26CF-A908-837B-A25C-54F33345406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5211" y="655200"/>
            <a:ext cx="8100000" cy="2063507"/>
          </a:xfrm>
        </p:spPr>
        <p:txBody>
          <a:bodyPr>
            <a:normAutofit/>
          </a:bodyPr>
          <a:lstStyle/>
          <a:p>
            <a:r>
              <a:rPr lang="pl-PL" sz="1600" b="1" dirty="0"/>
              <a:t>Schemat postępowania: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2850684D-BF47-D009-79F6-B67F05E028D0}"/>
              </a:ext>
            </a:extLst>
          </p:cNvPr>
          <p:cNvSpPr txBox="1"/>
          <p:nvPr/>
        </p:nvSpPr>
        <p:spPr>
          <a:xfrm>
            <a:off x="684000" y="994456"/>
            <a:ext cx="7613196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Polska może wystąpić do KE z wnioskiem o udzielenie derogacji zgodnie z unijnym rozporządzeniem EMD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KE ocenia wniosek i spełnienie warunków brzegowych określonych w unijnym rozporządzeniu EMD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KE może przyznać odstępstwo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Polska dokonuje niezbędnej zmian w przepisach krajowych, zapewniających organizację aukcji uzupełniających</a:t>
            </a:r>
            <a:endParaRPr lang="en-GB" dirty="0">
              <a:solidFill>
                <a:srgbClr val="2E3192"/>
              </a:solidFill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C288D25-CA65-F048-804B-1ECDC1909A28}"/>
              </a:ext>
            </a:extLst>
          </p:cNvPr>
          <p:cNvSpPr txBox="1"/>
          <p:nvPr/>
        </p:nvSpPr>
        <p:spPr>
          <a:xfrm>
            <a:off x="684000" y="2462552"/>
            <a:ext cx="77709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rgbClr val="2E3192"/>
                </a:solidFill>
              </a:rPr>
              <a:t>Warunki brzegowe aukcji uzupełniających (AU):</a:t>
            </a:r>
          </a:p>
          <a:p>
            <a:endParaRPr lang="pl-PL" dirty="0">
              <a:solidFill>
                <a:srgbClr val="2E319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400" i="0" u="none" strike="noStrike" baseline="0" dirty="0">
                <a:solidFill>
                  <a:srgbClr val="2E3192"/>
                </a:solidFill>
              </a:rPr>
              <a:t>wdrożone rozwiązanie jest czasowym odstępstwe</a:t>
            </a:r>
            <a:r>
              <a:rPr lang="pl-PL" sz="1400" dirty="0">
                <a:solidFill>
                  <a:srgbClr val="2E3192"/>
                </a:solidFill>
              </a:rPr>
              <a:t>m od obowiązujących zasad,</a:t>
            </a:r>
            <a:r>
              <a:rPr lang="pl-PL" sz="1400" i="0" u="none" strike="noStrike" baseline="0" dirty="0">
                <a:solidFill>
                  <a:srgbClr val="2E3192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i="0" u="none" strike="noStrike" baseline="0" dirty="0">
                <a:solidFill>
                  <a:srgbClr val="2E3192"/>
                </a:solidFill>
              </a:rPr>
              <a:t>z</a:t>
            </a:r>
            <a:r>
              <a:rPr lang="pl-PL" sz="1400" i="0" u="none" strike="noStrike" baseline="0" dirty="0">
                <a:solidFill>
                  <a:srgbClr val="2E3192"/>
                </a:solidFill>
              </a:rPr>
              <a:t>goda KE  może być udzielona wyłącznie w ramach mechanizmu zatwierdzonego przez Komisję Europejską  przed wejściem w życie Rozporządzenia 2019/943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rozwiązanie ma być zgodne </a:t>
            </a:r>
            <a:r>
              <a:rPr lang="pl-PL" sz="1400" i="0" u="none" strike="noStrike" baseline="0" dirty="0">
                <a:solidFill>
                  <a:srgbClr val="2E3192"/>
                </a:solidFill>
              </a:rPr>
              <a:t> z ogólnymi wymogami dotyczącymi pomocy publicznej określonymi w prawie pierwotnym Unii Europejskiej;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i="0" u="none" strike="noStrike" baseline="0" dirty="0">
                <a:solidFill>
                  <a:srgbClr val="2E3192"/>
                </a:solidFill>
              </a:rPr>
              <a:t>wymagane jest uprzednie przeprowadzenie konkurencyjnych procesów przetargowych w zatwierdzonym mechanizmie, które mają zmaksymalizować udział jednostek spełniających limit emisji;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267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337CB297-3CA3-2A4D-799B-A42E97445E8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pl-PL" dirty="0"/>
              <a:t>Warunki brzegowe AU(1)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8ECF14E-FB78-B835-521A-152A5C09F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6E538B-541F-CD13-F2DC-9D3A22DF8D6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800" i="0" u="none" strike="noStrike" baseline="0" dirty="0">
                <a:solidFill>
                  <a:srgbClr val="3E409A"/>
                </a:solidFill>
              </a:rPr>
              <a:t>wdrożone rozwiązanie jest odstępstwe</a:t>
            </a:r>
            <a:r>
              <a:rPr lang="pl-PL" sz="1800" dirty="0">
                <a:solidFill>
                  <a:srgbClr val="3E409A"/>
                </a:solidFill>
              </a:rPr>
              <a:t>m,</a:t>
            </a:r>
            <a:r>
              <a:rPr lang="pl-PL" sz="1800" i="0" u="none" strike="noStrike" baseline="0" dirty="0">
                <a:solidFill>
                  <a:srgbClr val="3E409A"/>
                </a:solidFill>
              </a:rPr>
              <a:t> ma mieć charakter wyjątkowy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3E409A"/>
                </a:solidFill>
              </a:rPr>
              <a:t>z</a:t>
            </a:r>
            <a:r>
              <a:rPr lang="pl-PL" sz="1800" i="0" u="none" strike="noStrike" baseline="0" dirty="0">
                <a:solidFill>
                  <a:srgbClr val="3E409A"/>
                </a:solidFill>
              </a:rPr>
              <a:t>goda może być udzielona wyłącznie w ramach mechanizmu zatwierdzonego przez Komisję Europejską przed wejściem w życie Rozporządzenia 2019/943 i w zgodności z ogólnymi wymogami dotyczącymi pomocy publicznej określonymi w prawie pierwotnym Unii Europejskiej;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800" i="0" u="none" strike="noStrike" baseline="0" dirty="0">
                <a:solidFill>
                  <a:srgbClr val="3E409A"/>
                </a:solidFill>
              </a:rPr>
              <a:t>wymagane jest uprzednie przeprowadzenie konkurencyjnych procesów przetargowych w zatwierdzonym mechanizmie, które mają zmaksymalizować udział jednostek spełniających limit emisji;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3E409A"/>
                </a:solidFill>
              </a:rPr>
              <a:t>a</a:t>
            </a:r>
            <a:r>
              <a:rPr lang="pl-PL" sz="1800" i="0" u="none" strike="noStrike" baseline="0" dirty="0">
                <a:solidFill>
                  <a:srgbClr val="3E409A"/>
                </a:solidFill>
              </a:rPr>
              <a:t>ukcje uzupełniające można przeprowadzić jeśli konkurencyjne procesy przetargowe nie dały w pełni pozytywnego rezultatu czyli w dalszym ciągu występuje problem wystarczalności mocy w okresie, którego dotyczy ten przetarg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800" i="0" u="none" strike="noStrike" baseline="0" dirty="0">
              <a:solidFill>
                <a:srgbClr val="3E409A"/>
              </a:solidFill>
            </a:endParaRPr>
          </a:p>
          <a:p>
            <a:endParaRPr lang="en-GB" sz="1800" i="0" u="none" strike="noStrike" baseline="0" dirty="0">
              <a:solidFill>
                <a:srgbClr val="3E409A"/>
              </a:solidFill>
            </a:endParaRPr>
          </a:p>
          <a:p>
            <a:endParaRPr lang="en-GB" sz="1800" i="0" u="none" strike="noStrike" baseline="0" dirty="0">
              <a:solidFill>
                <a:srgbClr val="3E409A"/>
              </a:solidFill>
            </a:endParaRPr>
          </a:p>
          <a:p>
            <a:endParaRPr lang="en-GB" sz="1800" i="0" u="none" strike="noStrike" baseline="0" dirty="0">
              <a:solidFill>
                <a:srgbClr val="3E409A"/>
              </a:solidFill>
            </a:endParaRPr>
          </a:p>
          <a:p>
            <a:endParaRPr lang="en-GB" dirty="0">
              <a:solidFill>
                <a:srgbClr val="3E40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0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F7DCF2D1-9CCD-358F-D3B8-A969DA8F01C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87829" y="187200"/>
            <a:ext cx="5739492" cy="468000"/>
          </a:xfrm>
        </p:spPr>
        <p:txBody>
          <a:bodyPr>
            <a:noAutofit/>
          </a:bodyPr>
          <a:lstStyle/>
          <a:p>
            <a:endParaRPr lang="pl-PL" dirty="0"/>
          </a:p>
          <a:p>
            <a:r>
              <a:rPr lang="pl-PL" dirty="0"/>
              <a:t>Warunki brzegowe AU(2)</a:t>
            </a:r>
            <a:endParaRPr lang="en-GB" dirty="0"/>
          </a:p>
          <a:p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63A3B077-5B19-12A0-AE40-8E8529C8CC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13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C3B582D-A5E2-AB9D-AD5C-75282C498DB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8061" y="1143079"/>
            <a:ext cx="8100000" cy="405853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0" i="0" u="none" strike="noStrike" baseline="0" dirty="0">
                <a:solidFill>
                  <a:srgbClr val="3E409A"/>
                </a:solidFill>
              </a:rPr>
              <a:t>zobowiązania lub płatności lub zobowiązania dotyczące przyszłych płatności w ramach mechanizmu zdolności wytwórczych są </a:t>
            </a:r>
            <a:r>
              <a:rPr lang="pl-PL" sz="1600" b="1" i="0" u="none" strike="noStrike" baseline="0" dirty="0">
                <a:solidFill>
                  <a:srgbClr val="3E409A"/>
                </a:solidFill>
              </a:rPr>
              <a:t>przyznawane na okres nie dłuższy niż 1 rok</a:t>
            </a:r>
            <a:r>
              <a:rPr lang="pl-PL" sz="1600" b="0" i="0" u="none" strike="noStrike" baseline="0" dirty="0">
                <a:solidFill>
                  <a:srgbClr val="3E409A"/>
                </a:solidFill>
              </a:rPr>
              <a:t>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0" i="0" u="none" strike="noStrike" baseline="0" dirty="0">
                <a:solidFill>
                  <a:srgbClr val="3E409A"/>
                </a:solidFill>
              </a:rPr>
              <a:t>zobowiązania lub płatności są przydzielane w ramach </a:t>
            </a:r>
            <a:r>
              <a:rPr lang="pl-PL" sz="1600" b="1" i="0" u="none" strike="noStrike" baseline="0" dirty="0">
                <a:solidFill>
                  <a:srgbClr val="3E409A"/>
                </a:solidFill>
              </a:rPr>
              <a:t>odrębnego procesu udzielania zamówień, </a:t>
            </a:r>
            <a:r>
              <a:rPr lang="pl-PL" sz="1600" b="0" i="0" u="none" strike="noStrike" baseline="0" dirty="0">
                <a:solidFill>
                  <a:srgbClr val="3E409A"/>
                </a:solidFill>
              </a:rPr>
              <a:t>który spełnia wszystkie wymogi przewidziane rozporządzeniem unijnym z wyjątkiem wymogów dot. limit emisji CO2;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0" i="0" u="none" strike="noStrike" baseline="0" dirty="0">
                <a:solidFill>
                  <a:srgbClr val="3E409A"/>
                </a:solidFill>
              </a:rPr>
              <a:t>zdolności wytwórcze zakupione w tym dodatkowym procesie udzielania zamówień mogą odnosić się wyłącznie do luki mocowej na skutek braku w pełni pozytywnego rezultatu pierwotnych procesów przetargowych. </a:t>
            </a:r>
          </a:p>
          <a:p>
            <a:pPr algn="just"/>
            <a:endParaRPr lang="en-GB" sz="1800" b="0" i="0" u="none" strike="noStrike" baseline="0" dirty="0">
              <a:solidFill>
                <a:srgbClr val="3E409A"/>
              </a:solidFill>
              <a:latin typeface="Georgia" panose="02040502050405020303" pitchFamily="18" charset="0"/>
            </a:endParaRPr>
          </a:p>
          <a:p>
            <a:endParaRPr lang="en-GB" sz="1800" b="0" i="0" u="none" strike="noStrike" baseline="0" dirty="0">
              <a:solidFill>
                <a:srgbClr val="3E409A"/>
              </a:solidFill>
              <a:latin typeface="Georgia" panose="02040502050405020303" pitchFamily="18" charset="0"/>
            </a:endParaRPr>
          </a:p>
          <a:p>
            <a:endParaRPr lang="en-GB" sz="1800" b="0" i="0" u="none" strike="noStrike" baseline="0" dirty="0">
              <a:solidFill>
                <a:srgbClr val="3E409A"/>
              </a:solidFill>
              <a:latin typeface="Georgia" panose="02040502050405020303" pitchFamily="18" charset="0"/>
            </a:endParaRPr>
          </a:p>
          <a:p>
            <a:endParaRPr lang="en-GB" dirty="0">
              <a:solidFill>
                <a:srgbClr val="3E40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23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pl-PL" dirty="0"/>
              <a:t>Priorytety TGPE związane z derogacją 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14</a:t>
            </a:fld>
            <a:endParaRPr lang="pl-P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BD798D-3E81-1D75-0E52-CC7059ED8088}"/>
              </a:ext>
            </a:extLst>
          </p:cNvPr>
          <p:cNvSpPr txBox="1"/>
          <p:nvPr/>
        </p:nvSpPr>
        <p:spPr>
          <a:xfrm>
            <a:off x="710023" y="1670448"/>
            <a:ext cx="8198742" cy="194316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285750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W opinii TGPE największym wyzwaniem w przygotowaniu derogacji jest uniknięcie sytuacji, w której pomimo wprowadzenia derogacji, organy spółek nie będą miały warunków do podejmowania decyzji o remontach.</a:t>
            </a:r>
          </a:p>
          <a:p>
            <a:pPr marL="285750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Mechanizm derogacyjny powinien zapewniać odpowienie warunki do właściwego przygotowania bloków do okresu IIH2025-2028.</a:t>
            </a:r>
          </a:p>
          <a:p>
            <a:pPr marL="285750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Istnieją trzy podstawowe ryzyka aukcji jednorocznych, prowadzonych po aukcjach dodatkowych:</a:t>
            </a:r>
          </a:p>
          <a:p>
            <a:pPr marL="628650" lvl="1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blok, który nie wygra aukcji pierwszej nie przyjdzie już do aukcji kolejnych (luka przychodów),</a:t>
            </a:r>
          </a:p>
          <a:p>
            <a:pPr marL="628650" lvl="1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istnieje realne ryzyko braku decyzji, co do remontów średnich w oparciu o posiadaną umowę jednoroczną (ew. kolejne umowy w kolejnych latach, po terminie decyzji korporacyjnych),</a:t>
            </a:r>
          </a:p>
          <a:p>
            <a:pPr marL="628650" lvl="1" indent="-285750" algn="just">
              <a:lnSpc>
                <a:spcPct val="85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mogą wystąpić niekorzystne nawarstwienie remontów po aukcjach dodatkowych.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9E3487A-A858-544D-68FC-ABC72295E6CA}"/>
              </a:ext>
            </a:extLst>
          </p:cNvPr>
          <p:cNvSpPr txBox="1"/>
          <p:nvPr/>
        </p:nvSpPr>
        <p:spPr>
          <a:xfrm>
            <a:off x="856093" y="791706"/>
            <a:ext cx="79066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i="0" u="none" strike="noStrike" baseline="0" dirty="0">
                <a:solidFill>
                  <a:srgbClr val="3E409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Postulat TGPE - Przeprowadzenie odrębnych AU rocznych w jednym kwartale z wyprzedzeniem na okres od II półrocza 2025 do roku 2028</a:t>
            </a:r>
            <a:endParaRPr lang="pl-PL" sz="1600" b="0" i="0" u="none" strike="noStrike" baseline="0" dirty="0">
              <a:solidFill>
                <a:srgbClr val="3E409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CCFF0B3A-03ED-4AD9-F6C8-420BF3002E09}"/>
              </a:ext>
            </a:extLst>
          </p:cNvPr>
          <p:cNvSpPr txBox="1"/>
          <p:nvPr/>
        </p:nvSpPr>
        <p:spPr>
          <a:xfrm>
            <a:off x="843794" y="3907577"/>
            <a:ext cx="8196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3E409A"/>
                </a:solidFill>
              </a:rPr>
              <a:t>Z Opinii prawnej Kancelarii </a:t>
            </a:r>
            <a:r>
              <a:rPr lang="pl-PL" dirty="0" err="1">
                <a:solidFill>
                  <a:srgbClr val="3E409A"/>
                </a:solidFill>
              </a:rPr>
              <a:t>Octo</a:t>
            </a:r>
            <a:r>
              <a:rPr lang="pl-PL" dirty="0">
                <a:solidFill>
                  <a:srgbClr val="3E409A"/>
                </a:solidFill>
              </a:rPr>
              <a:t> LEGAL  wynika, że przeprowadzenie odrębnych rocznych AU  w jednym kwartale z wyprzedzeniem, nie jest sprzeczne z przepisami unijnego</a:t>
            </a:r>
            <a:r>
              <a:rPr lang="pl-PL" i="0" u="none" strike="noStrike" baseline="0" dirty="0">
                <a:solidFill>
                  <a:srgbClr val="3E409A"/>
                </a:solidFill>
              </a:rPr>
              <a:t> Rozporządzenia 2019/943</a:t>
            </a:r>
            <a:r>
              <a:rPr lang="pl-PL" dirty="0">
                <a:solidFill>
                  <a:srgbClr val="3E409A"/>
                </a:solidFill>
              </a:rPr>
              <a:t> </a:t>
            </a:r>
            <a:endParaRPr lang="en-GB" dirty="0">
              <a:solidFill>
                <a:srgbClr val="3E40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2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104AAD-8FC8-5592-B8EA-CCA8CA33834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Harmonogram prac – ryzyka 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ACDCCBD-CF0D-BCEC-3653-E66EDFFB3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15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62AEA4A-3344-2E19-FBCB-03A534AAEE3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Wstępna Opinia prawna Kancelarii </a:t>
            </a:r>
            <a:r>
              <a:rPr lang="pl-PL" dirty="0" err="1"/>
              <a:t>Octo</a:t>
            </a:r>
            <a:r>
              <a:rPr lang="pl-PL" dirty="0"/>
              <a:t> </a:t>
            </a:r>
            <a:r>
              <a:rPr lang="pl-PL" dirty="0" err="1"/>
              <a:t>Legal</a:t>
            </a:r>
            <a:r>
              <a:rPr lang="pl-PL" dirty="0"/>
              <a:t> został przekazana do MKiŚ wraz z postulatem dot. organizacji AU do wykorzystania w dalszych pracach resortu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Prace nad Raportem na tym etapie zostaną zakończone w ciągu najbliższych tygodni. Raport z rekomendacjami, pełną opinią prawną dot. derogacji, propozycją przepisów w zakresie zmian ustawy o rynku mocy obejmującą derogacje EPS 550  oraz przedłużenie rynku mocy po 2030 zostaną przekazane do MKiŚ , MAP, URE i PSE  do wykorzystania w dalszych pracach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PSE SA na zlecenie MKiŚ przeprowadza analizy poziomu wystarczalności mocy wytwórczych zgodnie z metodologią przyjętą na rynku europejskim i stosowaną przez ENTSO, z uwzględnieniem zaktualizowanych ankiet wytwórców dot. planowanych wyłączeń jednostek wytwórczych.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Konieczne będą konsultacje MKiŚ/Rządu z KE co do sposobu wdrożenia i organizacji aukcji uzupełniających </a:t>
            </a:r>
          </a:p>
          <a:p>
            <a:r>
              <a:rPr lang="pl-PL" dirty="0"/>
              <a:t>Ryzyka procesu:</a:t>
            </a:r>
          </a:p>
          <a:p>
            <a:pPr marL="285750" indent="-285750">
              <a:buFontTx/>
              <a:buChar char="-"/>
            </a:pPr>
            <a:r>
              <a:rPr lang="pl-PL" dirty="0"/>
              <a:t>KE nie wyrazi zgody na sposób organizacji aukcji uzupełniających z </a:t>
            </a:r>
            <a:r>
              <a:rPr lang="pl-PL"/>
              <a:t>wyprzedzeniem </a:t>
            </a:r>
          </a:p>
          <a:p>
            <a:pPr marL="285750" indent="-285750">
              <a:buFontTx/>
              <a:buChar char="-"/>
            </a:pPr>
            <a:r>
              <a:rPr lang="pl-PL"/>
              <a:t>luka </a:t>
            </a:r>
            <a:r>
              <a:rPr lang="pl-PL" dirty="0"/>
              <a:t>mocowa ustalona przez PSE SA, po uwzględnieniu mocy zagranicznych i DSR, nie będzie wystarczająca dla uzyskania derogacji na okres 2025-2028.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89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F8A2A108-EB6D-0FF0-35BB-89DEB0797AC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Podsumowanie i wnioski 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EF6B00EA-615F-1AC1-54FF-1AC8593FF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16</a:t>
            </a:fld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D7020AD-A18A-F3A4-19BE-3A6EFA02A8E4}"/>
              </a:ext>
            </a:extLst>
          </p:cNvPr>
          <p:cNvSpPr txBox="1"/>
          <p:nvPr/>
        </p:nvSpPr>
        <p:spPr>
          <a:xfrm>
            <a:off x="684001" y="729669"/>
            <a:ext cx="8176718" cy="380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1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analizy bilansu mocy w KSE w najbliższych latach wskazują, że bez dodatkowych środków zaradczych na rzecz zrównoważenia bilansu mocy wystąpią duże i bardzo duże  niedobory podaży mocy ze źródeł niezależnych od pogody, które mogą spowodować przerwy w dostawach energii w okresach wielokrotnie przekraczające dopuszczalne 3 godziny rocznie;</a:t>
            </a:r>
          </a:p>
          <a:p>
            <a:pPr marL="285750" indent="-285750" algn="just">
              <a:lnSpc>
                <a:spcPts val="21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nalizy </a:t>
            </a:r>
            <a:r>
              <a:rPr lang="pl-PL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bilansu mocy</a:t>
            </a:r>
            <a:r>
              <a:rPr lang="en-US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l-PL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wskazują, </a:t>
            </a:r>
            <a:r>
              <a:rPr lang="en-US" dirty="0">
                <a:solidFill>
                  <a:srgbClr val="2E31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że korzystniejszy jest Scenariusz węglowo-jądrowy</a:t>
            </a:r>
            <a:r>
              <a:rPr lang="pl-PL" dirty="0">
                <a:solidFill>
                  <a:srgbClr val="2E31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ze </a:t>
            </a:r>
            <a:r>
              <a:rPr lang="en-US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względu na uniknięcie zwiększenia importu gazu ziemnego i kosztów osieroconych nowych źródeł gazowych oraz niższe nakłady inwestycyjne względem Scenariusza  gazowo-jądrowego przy zbliżonych efektach klimatycznych</a:t>
            </a:r>
            <a:r>
              <a:rPr lang="pl-PL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l-PL" dirty="0">
              <a:solidFill>
                <a:srgbClr val="2E319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21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rynek mocy powinien być kontynuowany w ramach derogacji z uwzględnieniem postulatu TGPE co do sposobu przeprowadzenia aukcji przejściowych oraz w latach trzydziestych po ewentualnym wprowadzeniu zmian jego funkcjonowania, </a:t>
            </a:r>
          </a:p>
          <a:p>
            <a:pPr marL="285750" indent="-285750" algn="just">
              <a:lnSpc>
                <a:spcPts val="21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E3192"/>
                </a:solidFill>
              </a:rPr>
              <a:t>rynek mocy nie jest uniwersalnym środkiem wsparcia dla wszystkich technologii; </a:t>
            </a:r>
            <a:r>
              <a:rPr lang="pl-PL" kern="600" dirty="0">
                <a:solidFill>
                  <a:srgbClr val="2E3192"/>
                </a:solidFill>
                <a:cs typeface="Times New Roman" panose="02020603050405020304" pitchFamily="18" charset="0"/>
              </a:rPr>
              <a:t>w</a:t>
            </a:r>
            <a:r>
              <a:rPr lang="pl-PL" kern="600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ramach rozporządzenia EMD proponowane jest, aby nowe inwestycje w źródła niskoemisyjne były wspierane m.in. z wykorzystaniem długoterminowych umów PPA oraz kontraktów różnicowych</a:t>
            </a:r>
            <a:endParaRPr lang="pl-PL" dirty="0">
              <a:solidFill>
                <a:srgbClr val="2E31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18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i="1" dirty="0"/>
              <a:t>Dziękujemy za uwagę</a:t>
            </a:r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6858000" y="4257208"/>
            <a:ext cx="1986196" cy="59960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i="1" kern="1200" baseline="0">
                <a:solidFill>
                  <a:srgbClr val="2E319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1185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pl-PL" dirty="0"/>
              <a:t>Kontekst i zakres analizy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2</a:t>
            </a:fld>
            <a:endParaRPr lang="pl-P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B0CADF-4FD4-CF3F-5E90-34E33CA0F002}"/>
              </a:ext>
            </a:extLst>
          </p:cNvPr>
          <p:cNvSpPr txBox="1"/>
          <p:nvPr/>
        </p:nvSpPr>
        <p:spPr>
          <a:xfrm>
            <a:off x="914258" y="1218227"/>
            <a:ext cx="7960478" cy="1459567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W październiku 2023 r. TGPE zakontraktowało doradcę biznesowo-technicznego oraz doradcę prawnego </a:t>
            </a:r>
            <a:br>
              <a:rPr lang="pl-PL" sz="1300" dirty="0">
                <a:solidFill>
                  <a:srgbClr val="2E3192"/>
                </a:solidFill>
              </a:rPr>
            </a:br>
            <a:r>
              <a:rPr lang="pl-PL" sz="1300" dirty="0">
                <a:solidFill>
                  <a:srgbClr val="2E3192"/>
                </a:solidFill>
              </a:rPr>
              <a:t>w celu między innymi przygotowania raportu dot. rynku mocy obejmującego: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1) przygotowanie raportu na potrzeby art. 103 ustawy o rynku mocy - Ocena funkcjonowania rynku mocy Rady Ministrów, przedstawiona do Sejmu RP nie później niż w 2024 r.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2) przygotowanie analiz na potrzeby wprowadzenia derogacji IIH2025-2028.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Pierwotnie raport planowano ukończyć i przedstawić administracji do 31.03.2024, lecz z uwagi na konieczność dokonania nowych analiz po ogłoszeniu projektu PRSP, termin przesunięto na 30.06.2024.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BFCE73-41DF-8787-ED2C-D079D6401311}"/>
              </a:ext>
            </a:extLst>
          </p:cNvPr>
          <p:cNvSpPr txBox="1"/>
          <p:nvPr/>
        </p:nvSpPr>
        <p:spPr>
          <a:xfrm>
            <a:off x="633495" y="866866"/>
            <a:ext cx="4035172" cy="307777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spcBef>
                <a:spcPts val="400"/>
              </a:spcBef>
            </a:pPr>
            <a:r>
              <a:rPr lang="pl-PL" sz="1400" b="1" dirty="0">
                <a:solidFill>
                  <a:srgbClr val="2E3192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Kontekst prac</a:t>
            </a:r>
            <a:endParaRPr lang="pl-PL" b="1" dirty="0">
              <a:solidFill>
                <a:srgbClr val="2E319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C2DBC8-C9C6-9FA4-74A1-98CB5495D373}"/>
              </a:ext>
            </a:extLst>
          </p:cNvPr>
          <p:cNvSpPr txBox="1"/>
          <p:nvPr/>
        </p:nvSpPr>
        <p:spPr>
          <a:xfrm>
            <a:off x="742950" y="3146836"/>
            <a:ext cx="8094483" cy="153651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just">
              <a:lnSpc>
                <a:spcPct val="85000"/>
              </a:lnSpc>
              <a:spcAft>
                <a:spcPts val="12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Badane są dwa scenariusze: scenariusz węglowo-jądrowy i scenariusz gazowo-jądrowy w oparciu o założenia ze Scenariusza 3. do </a:t>
            </a:r>
            <a:r>
              <a:rPr lang="pl-PL" sz="1300" dirty="0" err="1">
                <a:solidFill>
                  <a:srgbClr val="2E3192"/>
                </a:solidFill>
              </a:rPr>
              <a:t>pre</a:t>
            </a:r>
            <a:r>
              <a:rPr lang="pl-PL" sz="1300" dirty="0">
                <a:solidFill>
                  <a:srgbClr val="2E3192"/>
                </a:solidFill>
              </a:rPr>
              <a:t>-konsultacji </a:t>
            </a:r>
            <a:r>
              <a:rPr lang="pl-PL" sz="1300" dirty="0" err="1">
                <a:solidFill>
                  <a:srgbClr val="2E3192"/>
                </a:solidFill>
              </a:rPr>
              <a:t>KPEiK</a:t>
            </a:r>
            <a:r>
              <a:rPr lang="pl-PL" sz="1300" dirty="0">
                <a:solidFill>
                  <a:srgbClr val="2E3192"/>
                </a:solidFill>
              </a:rPr>
              <a:t>/ PEP 2040 i główne założenia Strategii transformacji KO</a:t>
            </a:r>
          </a:p>
          <a:p>
            <a:pPr algn="just">
              <a:lnSpc>
                <a:spcPct val="85000"/>
              </a:lnSpc>
              <a:spcAft>
                <a:spcPts val="1200"/>
              </a:spcAft>
              <a:buClr>
                <a:schemeClr val="bg1"/>
              </a:buClr>
              <a:buSzPct val="70000"/>
            </a:pPr>
            <a:r>
              <a:rPr lang="pl-PL" sz="1300" dirty="0">
                <a:solidFill>
                  <a:srgbClr val="2E3192"/>
                </a:solidFill>
              </a:rPr>
              <a:t>Luka mocowa - wstępnie na podstawie danych publicznie dostępnych dot. planów odstawień JW; po analizie projektu Planu Rozwoju Sieci Przesyłowych na lata 2025-2034 została podjęta decyzja o ankietyzacji wśród członków TGPE i prowadzone są prace nad dwoma dodatkowymi wariantami oszacowania luki mocowej: wariantem bazowym i wariantem z dodatkowym ryzykiem </a:t>
            </a:r>
          </a:p>
          <a:p>
            <a:pPr>
              <a:lnSpc>
                <a:spcPct val="85000"/>
              </a:lnSpc>
              <a:spcAft>
                <a:spcPts val="1200"/>
              </a:spcAft>
              <a:buClr>
                <a:schemeClr val="bg1"/>
              </a:buClr>
              <a:buSzPct val="70000"/>
            </a:pPr>
            <a:endParaRPr lang="pl-PL" sz="1300" dirty="0">
              <a:solidFill>
                <a:srgbClr val="2E319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8D2825-AB8B-F4E0-34BA-85516355B435}"/>
              </a:ext>
            </a:extLst>
          </p:cNvPr>
          <p:cNvSpPr txBox="1"/>
          <p:nvPr/>
        </p:nvSpPr>
        <p:spPr>
          <a:xfrm>
            <a:off x="633495" y="2805429"/>
            <a:ext cx="4035172" cy="307777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spcBef>
                <a:spcPts val="400"/>
              </a:spcBef>
            </a:pPr>
            <a:r>
              <a:rPr lang="pl-PL" b="1" dirty="0">
                <a:solidFill>
                  <a:srgbClr val="2E31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Analizy bilansu mocy i </a:t>
            </a:r>
            <a:r>
              <a:rPr lang="pl-PL" b="1" dirty="0" err="1">
                <a:solidFill>
                  <a:srgbClr val="2E31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miksu</a:t>
            </a:r>
            <a:r>
              <a:rPr lang="pl-PL" b="1" dirty="0">
                <a:solidFill>
                  <a:srgbClr val="2E31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energetycznego</a:t>
            </a:r>
            <a:endParaRPr lang="pl-PL" b="1" dirty="0">
              <a:solidFill>
                <a:srgbClr val="2E3192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72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41DBB8C8-EA12-18F2-61BB-E2FF3803EEF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Ocena funkcjonowania rynku mocy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0BB60FC7-A8C8-1E06-C99B-303B70C1B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3</a:t>
            </a:fld>
            <a:endParaRPr lang="pl-PL" dirty="0"/>
          </a:p>
        </p:txBody>
      </p:sp>
      <p:graphicFrame>
        <p:nvGraphicFramePr>
          <p:cNvPr id="5" name="Chart 130911786">
            <a:extLst>
              <a:ext uri="{FF2B5EF4-FFF2-40B4-BE49-F238E27FC236}">
                <a16:creationId xmlns:a16="http://schemas.microsoft.com/office/drawing/2014/main" id="{0C3BFFAD-EBB8-1BE2-D7B9-C11109688DE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85594549"/>
              </p:ext>
            </p:extLst>
          </p:nvPr>
        </p:nvGraphicFramePr>
        <p:xfrm>
          <a:off x="785586" y="1175657"/>
          <a:ext cx="8099425" cy="3607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08EA9400-49EF-1746-7C8B-54ACE9E6B395}"/>
              </a:ext>
            </a:extLst>
          </p:cNvPr>
          <p:cNvSpPr txBox="1"/>
          <p:nvPr/>
        </p:nvSpPr>
        <p:spPr>
          <a:xfrm>
            <a:off x="1910443" y="655200"/>
            <a:ext cx="6858000" cy="340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Moc zakontraktowana w dotychczasowych aukcjach głównych rynku mocy wraz  z prognozą</a:t>
            </a:r>
            <a:r>
              <a:rPr lang="en-GB" sz="1200" dirty="0">
                <a:effectLst/>
              </a:rPr>
              <a:t> </a:t>
            </a: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3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406988E-10DB-AA9A-2DF8-5673FF0723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1307" y="187200"/>
            <a:ext cx="5242693" cy="468000"/>
          </a:xfrm>
        </p:spPr>
        <p:txBody>
          <a:bodyPr>
            <a:normAutofit fontScale="47500" lnSpcReduction="20000"/>
          </a:bodyPr>
          <a:lstStyle/>
          <a:p>
            <a:endParaRPr lang="pl-PL" dirty="0"/>
          </a:p>
          <a:p>
            <a:r>
              <a:rPr lang="pl-PL" sz="3300" dirty="0"/>
              <a:t>Ocena funkcjonowania rynku mocy (2)</a:t>
            </a:r>
            <a:endParaRPr lang="en-GB" sz="3300" dirty="0"/>
          </a:p>
          <a:p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585238A-F8FC-BD17-404F-5F2CA89DA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4</a:t>
            </a:fld>
            <a:endParaRPr lang="pl-PL" dirty="0"/>
          </a:p>
        </p:txBody>
      </p:sp>
      <p:graphicFrame>
        <p:nvGraphicFramePr>
          <p:cNvPr id="5" name="Chart 10">
            <a:extLst>
              <a:ext uri="{FF2B5EF4-FFF2-40B4-BE49-F238E27FC236}">
                <a16:creationId xmlns:a16="http://schemas.microsoft.com/office/drawing/2014/main" id="{4DE72B96-5FDE-67ED-BB9B-0A86F034A11C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793750" y="890588"/>
          <a:ext cx="8099425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404636D9-5B99-988A-6C69-DC64A0BF871C}"/>
              </a:ext>
            </a:extLst>
          </p:cNvPr>
          <p:cNvSpPr txBox="1"/>
          <p:nvPr/>
        </p:nvSpPr>
        <p:spPr>
          <a:xfrm>
            <a:off x="1858019" y="660508"/>
            <a:ext cx="54279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Moc zakontraktowana dotychczas w aukcjach dodatkowych rynku mocy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79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EBFCA4E7-0D01-C358-06D7-B6BB81A9BE7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Efekty rynku mocy 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474E2EE6-43D3-3AD8-5279-E46E89E28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09093AB-18CB-FD78-64F8-2B00B7E770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200" dirty="0"/>
              <a:t>Efekty dotychczasowego funkcjonowania rynku mocy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200" dirty="0"/>
              <a:t>Cel I – </a:t>
            </a:r>
            <a:r>
              <a:rPr lang="pl-PL" sz="1200" b="1" dirty="0"/>
              <a:t>stworzenie warunków dla inwestorów w nowe moce w jednostkach niezależnych od pogody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200" dirty="0"/>
              <a:t>Zakontraktowane nowe jednostki o łącznej mocy ponad 11 GW, w tym jednostki gazowe, biomasowe i magazyny energii, a także zapewniono infrastrukturę do rozwoju DSR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200" dirty="0"/>
              <a:t>Cel II – </a:t>
            </a:r>
            <a:r>
              <a:rPr lang="pl-PL" sz="1200" b="1" dirty="0"/>
              <a:t>utrzymanie i modernizacje istniejących mocy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200" dirty="0"/>
              <a:t>Rynek mocy pozwolił na modernizację jednostek o łącznej mocy ponad 14 GW oraz ustabilizowanie rocznych przychodów jednostek istniejących o łącznej mocy na poziomie ok. 9-10 GW w pierwszych trzech latach funkcjonowania rynku mocy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200" b="1" kern="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Cel dodatkowy – efektywne wdrożenie i funkcjonowanie rynku mocy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200" kern="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rynek mocy wdrożono w założonym terminie, </a:t>
            </a:r>
            <a:r>
              <a:rPr lang="pl-PL" sz="1200" kern="600" dirty="0">
                <a:ea typeface="Times New Roman" panose="02020603050405020304" pitchFamily="18" charset="0"/>
                <a:cs typeface="Times New Roman" panose="02020603050405020304" pitchFamily="18" charset="0"/>
              </a:rPr>
              <a:t>funkcjo</a:t>
            </a:r>
            <a:r>
              <a:rPr lang="pl-PL" sz="1200" kern="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nowanie rynku przebiega bez większych zakłóceń, a dostawcy mocy wywiązują się ze swoich zobowiązań mocowych niemal w 100%; w okresie przywołania dostawy mocy były na wystarczającym poziomie, a efekty działania DSR były potwierdzone odpowiednimi spadkami zapotrzebowania w stosunku do wielkości planowanych;</a:t>
            </a:r>
            <a:endParaRPr lang="en-GB" sz="1200" kern="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pl-PL" sz="12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27285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FEE54B5F-E7E5-657A-2AD4-9C3D682B2B3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72135" y="168815"/>
            <a:ext cx="5422886" cy="468000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Analiza potrzeb dalszego stosowania rynku mocy 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2408E3AA-F9D3-2E63-B5F6-A81791DB61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6</a:t>
            </a:fld>
            <a:endParaRPr lang="pl-PL" dirty="0"/>
          </a:p>
        </p:txBody>
      </p:sp>
      <p:graphicFrame>
        <p:nvGraphicFramePr>
          <p:cNvPr id="5" name="Chart 18">
            <a:extLst>
              <a:ext uri="{FF2B5EF4-FFF2-40B4-BE49-F238E27FC236}">
                <a16:creationId xmlns:a16="http://schemas.microsoft.com/office/drawing/2014/main" id="{B6369735-8C84-4C63-920D-FD923D9CD10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50510935"/>
              </p:ext>
            </p:extLst>
          </p:nvPr>
        </p:nvGraphicFramePr>
        <p:xfrm>
          <a:off x="614137" y="784452"/>
          <a:ext cx="7460342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000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8B5AD03-A87A-53E4-9035-0BFBE444642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4000" y="187200"/>
            <a:ext cx="5422332" cy="468000"/>
          </a:xfrm>
        </p:spPr>
        <p:txBody>
          <a:bodyPr>
            <a:normAutofit fontScale="70000" lnSpcReduction="20000"/>
          </a:bodyPr>
          <a:lstStyle/>
          <a:p>
            <a:r>
              <a:rPr lang="pl-PL" dirty="0">
                <a:solidFill>
                  <a:srgbClr val="3E409A"/>
                </a:solidFill>
              </a:rPr>
              <a:t>PRSP– wymagana dodatkowa moc dyspozycyjna[MW]</a:t>
            </a:r>
            <a:endParaRPr lang="en-GB" dirty="0">
              <a:solidFill>
                <a:srgbClr val="3E409A"/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584FED7-E20F-F28C-C067-5C6E4D9C59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16573F4-7F04-6B05-18CA-0A20BCFAE33F}"/>
              </a:ext>
            </a:extLst>
          </p:cNvPr>
          <p:cNvSpPr/>
          <p:nvPr/>
        </p:nvSpPr>
        <p:spPr>
          <a:xfrm>
            <a:off x="914402" y="1027228"/>
            <a:ext cx="5646058" cy="2982818"/>
          </a:xfrm>
          <a:prstGeom prst="roundRect">
            <a:avLst/>
          </a:prstGeom>
          <a:noFill/>
          <a:ln>
            <a:solidFill>
              <a:srgbClr val="2E31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404B0EC-CDC4-3264-2C0B-A551759AD199}"/>
              </a:ext>
            </a:extLst>
          </p:cNvPr>
          <p:cNvSpPr txBox="1"/>
          <p:nvPr/>
        </p:nvSpPr>
        <p:spPr>
          <a:xfrm>
            <a:off x="1473925" y="4869883"/>
            <a:ext cx="33329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900" dirty="0">
                <a:solidFill>
                  <a:srgbClr val="312B93"/>
                </a:solidFill>
              </a:rPr>
              <a:t>Źródło: PSE – Plan rozwoju sieci przesyłowych w latach 2025– 2034 </a:t>
            </a:r>
            <a:endParaRPr lang="en-GB" sz="900" dirty="0">
              <a:solidFill>
                <a:srgbClr val="312B93"/>
              </a:solidFill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02D20C2-C029-BA91-6D13-431EC4BE9E20}"/>
              </a:ext>
            </a:extLst>
          </p:cNvPr>
          <p:cNvSpPr txBox="1"/>
          <p:nvPr/>
        </p:nvSpPr>
        <p:spPr>
          <a:xfrm>
            <a:off x="6712857" y="1052965"/>
            <a:ext cx="2220686" cy="3708708"/>
          </a:xfrm>
          <a:prstGeom prst="rect">
            <a:avLst/>
          </a:prstGeom>
          <a:noFill/>
          <a:ln>
            <a:solidFill>
              <a:srgbClr val="2E319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pl-PL" sz="1100" dirty="0">
                <a:solidFill>
                  <a:srgbClr val="312B93"/>
                </a:solidFill>
              </a:rPr>
              <a:t>Założenia: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100" dirty="0">
                <a:solidFill>
                  <a:srgbClr val="312B93"/>
                </a:solidFill>
              </a:rPr>
              <a:t>LOLE -</a:t>
            </a:r>
            <a:r>
              <a:rPr lang="pl-PL" sz="1100" b="0" i="0" u="none" strike="noStrike" baseline="0" dirty="0">
                <a:solidFill>
                  <a:srgbClr val="312B93"/>
                </a:solidFill>
              </a:rPr>
              <a:t> standard bezpieczeństwa dostaw energii elektrycznej do odbiorców końcowych i wynosi nie więcej niż 3 godziny,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100" b="0" i="0" u="none" strike="noStrike" baseline="0" dirty="0">
                <a:solidFill>
                  <a:srgbClr val="312B93"/>
                </a:solidFill>
              </a:rPr>
              <a:t>ankietyzacja </a:t>
            </a:r>
            <a:r>
              <a:rPr lang="pl-PL" sz="1100" dirty="0">
                <a:solidFill>
                  <a:srgbClr val="312B93"/>
                </a:solidFill>
              </a:rPr>
              <a:t>z lat 2023 i 2024 </a:t>
            </a:r>
            <a:r>
              <a:rPr lang="pl-PL" sz="1100" b="0" i="0" u="none" strike="noStrike" baseline="0" dirty="0">
                <a:solidFill>
                  <a:srgbClr val="312B93"/>
                </a:solidFill>
              </a:rPr>
              <a:t>krajowych przedsiębiorstw energetycznych i </a:t>
            </a:r>
            <a:r>
              <a:rPr lang="pl-PL" sz="1100" dirty="0">
                <a:solidFill>
                  <a:srgbClr val="312B93"/>
                </a:solidFill>
              </a:rPr>
              <a:t>inwestorów planujących budowę nowych jednostek konwencjonalnych,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pl-PL" sz="1100" b="0" i="0" u="none" strike="noStrike" baseline="0" dirty="0">
                <a:solidFill>
                  <a:srgbClr val="312B93"/>
                </a:solidFill>
              </a:rPr>
              <a:t>informacje dotyczące planowanych remontów z planów i ankiet wytwórców,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100" b="0" i="0" u="none" strike="noStrike" baseline="0" dirty="0">
                <a:solidFill>
                  <a:srgbClr val="312B93"/>
                </a:solidFill>
              </a:rPr>
              <a:t>planowane terminy oddania do eksploatacji nowych </a:t>
            </a:r>
            <a:r>
              <a:rPr lang="pl-PL" sz="1100" b="0" i="0" u="none" strike="noStrike" baseline="0" dirty="0">
                <a:solidFill>
                  <a:srgbClr val="2E3192"/>
                </a:solidFill>
              </a:rPr>
              <a:t>jednostek</a:t>
            </a:r>
            <a:r>
              <a:rPr lang="pl-PL" sz="1100" b="0" i="0" u="none" strike="noStrike" baseline="0" dirty="0">
                <a:solidFill>
                  <a:srgbClr val="312B93"/>
                </a:solidFill>
              </a:rPr>
              <a:t> konwencjonalnych i in., magazynów energii, w szczególności tych, które zawarły umowę mocową</a:t>
            </a:r>
            <a:endParaRPr lang="pl-PL" sz="1200" b="0" i="0" u="none" strike="noStrike" baseline="0" dirty="0">
              <a:solidFill>
                <a:srgbClr val="312B93"/>
              </a:solidFill>
              <a:latin typeface="Calibri" panose="020F0502020204030204" pitchFamily="34" charset="0"/>
            </a:endParaRPr>
          </a:p>
          <a:p>
            <a:pPr algn="l"/>
            <a:endParaRPr lang="pl-PL" sz="1200" b="0" i="0" u="none" strike="noStrike" baseline="0" dirty="0">
              <a:solidFill>
                <a:srgbClr val="000000"/>
              </a:solidFill>
            </a:endParaRPr>
          </a:p>
          <a:p>
            <a:r>
              <a:rPr lang="pl-PL" dirty="0"/>
              <a:t> </a:t>
            </a:r>
            <a:endParaRPr lang="en-GB" dirty="0"/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A52BA0D3-0848-9189-B5D9-2026DAB64141}"/>
              </a:ext>
            </a:extLst>
          </p:cNvPr>
          <p:cNvSpPr/>
          <p:nvPr/>
        </p:nvSpPr>
        <p:spPr>
          <a:xfrm>
            <a:off x="925286" y="4087532"/>
            <a:ext cx="5646057" cy="730602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8E41BF7-819A-A9C7-AD75-6F93918DFAAC}"/>
              </a:ext>
            </a:extLst>
          </p:cNvPr>
          <p:cNvSpPr txBox="1"/>
          <p:nvPr/>
        </p:nvSpPr>
        <p:spPr>
          <a:xfrm>
            <a:off x="976087" y="4087532"/>
            <a:ext cx="55952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rgbClr val="312B93"/>
                </a:solidFill>
              </a:rPr>
              <a:t>Prognoza obarczona ryzykiem – szybsze tempo transformacji, opóźnienia terminów oddania nowych jednostek do eksploatacji, niepewność terminów trwałego odstawienia bloków z eksploatacji;  wystąpienie skrajnie niekorzystnych warunków atmosferycznych</a:t>
            </a:r>
            <a:endParaRPr lang="en-GB" sz="1100" dirty="0">
              <a:solidFill>
                <a:srgbClr val="312B93"/>
              </a:solidFill>
            </a:endParaRPr>
          </a:p>
        </p:txBody>
      </p:sp>
      <p:graphicFrame>
        <p:nvGraphicFramePr>
          <p:cNvPr id="12" name="Symbol zastępczy zawartości 11">
            <a:extLst>
              <a:ext uri="{FF2B5EF4-FFF2-40B4-BE49-F238E27FC236}">
                <a16:creationId xmlns:a16="http://schemas.microsoft.com/office/drawing/2014/main" id="{5C861A00-FC4F-BC78-D7F2-33D1148949C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21820839"/>
              </p:ext>
            </p:extLst>
          </p:nvPr>
        </p:nvGraphicFramePr>
        <p:xfrm>
          <a:off x="976087" y="890588"/>
          <a:ext cx="5595256" cy="289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379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8F93277-3ED3-7CAE-8184-2F9A4F847C2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7201" y="89228"/>
            <a:ext cx="5220000" cy="468000"/>
          </a:xfrm>
        </p:spPr>
        <p:txBody>
          <a:bodyPr>
            <a:normAutofit fontScale="70000" lnSpcReduction="20000"/>
          </a:bodyPr>
          <a:lstStyle/>
          <a:p>
            <a:r>
              <a:rPr lang="pl-PL" dirty="0"/>
              <a:t>Porównanie scenariuszy pokrycia zapotrzebowania na moc</a:t>
            </a:r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53F8A3F-B604-4450-A0B5-87AF5461F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8</a:t>
            </a:fld>
            <a:endParaRPr lang="pl-PL" dirty="0"/>
          </a:p>
        </p:txBody>
      </p:sp>
      <p:graphicFrame>
        <p:nvGraphicFramePr>
          <p:cNvPr id="9" name="Chart 44">
            <a:extLst>
              <a:ext uri="{FF2B5EF4-FFF2-40B4-BE49-F238E27FC236}">
                <a16:creationId xmlns:a16="http://schemas.microsoft.com/office/drawing/2014/main" id="{B6369735-8C84-4C63-920D-FD923D9CD10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13589792"/>
              </p:ext>
            </p:extLst>
          </p:nvPr>
        </p:nvGraphicFramePr>
        <p:xfrm>
          <a:off x="595993" y="695239"/>
          <a:ext cx="4406900" cy="3288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48">
            <a:extLst>
              <a:ext uri="{FF2B5EF4-FFF2-40B4-BE49-F238E27FC236}">
                <a16:creationId xmlns:a16="http://schemas.microsoft.com/office/drawing/2014/main" id="{B6369735-8C84-4C63-920D-FD923D9CD1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5686302"/>
              </p:ext>
            </p:extLst>
          </p:nvPr>
        </p:nvGraphicFramePr>
        <p:xfrm>
          <a:off x="4678135" y="695239"/>
          <a:ext cx="4261758" cy="3148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49" name="Picture 736815816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DEC4F330-4C41-88B5-A9E7-EBBF03342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3982006"/>
            <a:ext cx="6019800" cy="9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46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D4FAA88B-6393-809D-A198-FA99542D8A3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4000" y="187200"/>
            <a:ext cx="5382064" cy="468000"/>
          </a:xfrm>
        </p:spPr>
        <p:txBody>
          <a:bodyPr>
            <a:normAutofit fontScale="25000" lnSpcReduction="20000"/>
          </a:bodyPr>
          <a:lstStyle/>
          <a:p>
            <a:endParaRPr lang="pl-PL" sz="4900" dirty="0"/>
          </a:p>
          <a:p>
            <a:r>
              <a:rPr lang="pl-PL" sz="6400" dirty="0"/>
              <a:t>Porównanie scenariuszy - struktura mocy</a:t>
            </a:r>
            <a:endParaRPr lang="en-GB" sz="6400" dirty="0"/>
          </a:p>
          <a:p>
            <a:endParaRPr lang="en-GB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AF51E0CA-B398-1216-0D6A-D7B7C0F353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9</a:t>
            </a:fld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A4B7ECC3-8DBF-2537-CF5E-2367B915838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40365" y="800099"/>
            <a:ext cx="4309220" cy="294730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A93D770-3C4E-D930-C82C-BD17A79CD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585" y="800099"/>
            <a:ext cx="4196444" cy="294730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13708F2-4D19-8724-C332-F4CB77A33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3449" y="3957333"/>
            <a:ext cx="7876951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Y Color">
    <a:dk1>
      <a:srgbClr val="2E2E38"/>
    </a:dk1>
    <a:lt1>
      <a:sysClr val="window" lastClr="FFFFFF"/>
    </a:lt1>
    <a:dk2>
      <a:srgbClr val="FFE600"/>
    </a:dk2>
    <a:lt2>
      <a:srgbClr val="000000"/>
    </a:lt2>
    <a:accent1>
      <a:srgbClr val="2DB757"/>
    </a:accent1>
    <a:accent2>
      <a:srgbClr val="27ACAA"/>
    </a:accent2>
    <a:accent3>
      <a:srgbClr val="188CE5"/>
    </a:accent3>
    <a:accent4>
      <a:srgbClr val="3D108A"/>
    </a:accent4>
    <a:accent5>
      <a:srgbClr val="FF4136"/>
    </a:accent5>
    <a:accent6>
      <a:srgbClr val="FF6D00"/>
    </a:accent6>
    <a:hlink>
      <a:srgbClr val="0000FF"/>
    </a:hlink>
    <a:folHlink>
      <a:srgbClr val="800080"/>
    </a:folHlink>
  </a:clrScheme>
  <a:fontScheme name="Custom 1">
    <a:majorFont>
      <a:latin typeface="EYInterstate Light"/>
      <a:ea typeface=""/>
      <a:cs typeface=""/>
    </a:majorFont>
    <a:minorFont>
      <a:latin typeface="EYInterstate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Y Color">
    <a:dk1>
      <a:srgbClr val="2E2E38"/>
    </a:dk1>
    <a:lt1>
      <a:sysClr val="window" lastClr="FFFFFF"/>
    </a:lt1>
    <a:dk2>
      <a:srgbClr val="FFE600"/>
    </a:dk2>
    <a:lt2>
      <a:srgbClr val="000000"/>
    </a:lt2>
    <a:accent1>
      <a:srgbClr val="2DB757"/>
    </a:accent1>
    <a:accent2>
      <a:srgbClr val="27ACAA"/>
    </a:accent2>
    <a:accent3>
      <a:srgbClr val="188CE5"/>
    </a:accent3>
    <a:accent4>
      <a:srgbClr val="3D108A"/>
    </a:accent4>
    <a:accent5>
      <a:srgbClr val="FF4136"/>
    </a:accent5>
    <a:accent6>
      <a:srgbClr val="FF6D00"/>
    </a:accent6>
    <a:hlink>
      <a:srgbClr val="0000FF"/>
    </a:hlink>
    <a:folHlink>
      <a:srgbClr val="800080"/>
    </a:folHlink>
  </a:clrScheme>
  <a:fontScheme name="Custom 1">
    <a:majorFont>
      <a:latin typeface="EYInterstate Light"/>
      <a:ea typeface=""/>
      <a:cs typeface=""/>
    </a:majorFont>
    <a:minorFont>
      <a:latin typeface="EYInterstate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ABA5C44912DEE4085763055538FE861" ma:contentTypeVersion="6" ma:contentTypeDescription="Utwórz nowy dokument." ma:contentTypeScope="" ma:versionID="6c9df0599b1facd805c637c3f8f1442d">
  <xsd:schema xmlns:xsd="http://www.w3.org/2001/XMLSchema" xmlns:xs="http://www.w3.org/2001/XMLSchema" xmlns:p="http://schemas.microsoft.com/office/2006/metadata/properties" xmlns:ns2="635e1365-f080-49db-b81d-3fea074d1be6" xmlns:ns3="171e98c5-f709-450d-9e88-24000e47075c" targetNamespace="http://schemas.microsoft.com/office/2006/metadata/properties" ma:root="true" ma:fieldsID="f3d82f4340281b085913295e817d5f42" ns2:_="" ns3:_="">
    <xsd:import namespace="635e1365-f080-49db-b81d-3fea074d1be6"/>
    <xsd:import namespace="171e98c5-f709-450d-9e88-24000e4707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5e1365-f080-49db-b81d-3fea074d1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1e98c5-f709-450d-9e88-24000e47075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370AE3-D0B4-4F58-B828-EF357580E9CE}">
  <ds:schemaRefs>
    <ds:schemaRef ds:uri="http://schemas.microsoft.com/office/2006/metadata/properties"/>
    <ds:schemaRef ds:uri="http://schemas.microsoft.com/office/2006/documentManagement/types"/>
    <ds:schemaRef ds:uri="171e98c5-f709-450d-9e88-24000e47075c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635e1365-f080-49db-b81d-3fea074d1be6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AB92E7-97C6-4D2F-9D1A-7F9C3EE16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5e1365-f080-49db-b81d-3fea074d1be6"/>
    <ds:schemaRef ds:uri="171e98c5-f709-450d-9e88-24000e4707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29090F-3472-49C9-B3E6-C3DBE61F3B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751</TotalTime>
  <Words>1446</Words>
  <Application>Microsoft Office PowerPoint</Application>
  <PresentationFormat>Pokaz na ekranie (16:9)</PresentationFormat>
  <Paragraphs>121</Paragraphs>
  <Slides>17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EYInterstate Light</vt:lpstr>
      <vt:lpstr>Georgia</vt:lpstr>
      <vt:lpstr>Times New Roman</vt:lpstr>
      <vt:lpstr>Wingdings</vt:lpstr>
      <vt:lpstr>Motyw pakietu Office</vt:lpstr>
      <vt:lpstr>think-cell Slide</vt:lpstr>
      <vt:lpstr>Informacje o aktualnym stanie prac prowadzonych w ramach TGPE z Doradcą, dotyczących oceny funkcjonowania Rynku Mocy i możliwości jego przedłużenia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Kamil Maziarz</dc:creator>
  <cp:lastModifiedBy>Halina Trymucha</cp:lastModifiedBy>
  <cp:revision>29</cp:revision>
  <cp:lastPrinted>2023-11-07T12:52:49Z</cp:lastPrinted>
  <dcterms:created xsi:type="dcterms:W3CDTF">2017-07-26T11:04:21Z</dcterms:created>
  <dcterms:modified xsi:type="dcterms:W3CDTF">2024-06-20T12:48:03Z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20eee59-e4e0-4a8d-90cf-d81fae0f4231_Enabled">
    <vt:lpwstr>true</vt:lpwstr>
  </property>
  <property fmtid="{D5CDD505-2E9C-101B-9397-08002B2CF9AE}" pid="3" name="MSIP_Label_e20eee59-e4e0-4a8d-90cf-d81fae0f4231_SetDate">
    <vt:lpwstr>2022-09-24T13:16:20Z</vt:lpwstr>
  </property>
  <property fmtid="{D5CDD505-2E9C-101B-9397-08002B2CF9AE}" pid="4" name="MSIP_Label_e20eee59-e4e0-4a8d-90cf-d81fae0f4231_Method">
    <vt:lpwstr>Standard</vt:lpwstr>
  </property>
  <property fmtid="{D5CDD505-2E9C-101B-9397-08002B2CF9AE}" pid="5" name="MSIP_Label_e20eee59-e4e0-4a8d-90cf-d81fae0f4231_Name">
    <vt:lpwstr>Ogólna</vt:lpwstr>
  </property>
  <property fmtid="{D5CDD505-2E9C-101B-9397-08002B2CF9AE}" pid="6" name="MSIP_Label_e20eee59-e4e0-4a8d-90cf-d81fae0f4231_SiteId">
    <vt:lpwstr>3e4cfd5a-58d7-4158-af8b-3cc59d2bc964</vt:lpwstr>
  </property>
  <property fmtid="{D5CDD505-2E9C-101B-9397-08002B2CF9AE}" pid="7" name="MSIP_Label_e20eee59-e4e0-4a8d-90cf-d81fae0f4231_ActionId">
    <vt:lpwstr>8eba1512-6cf6-4265-bde1-ee9eb3c749bf</vt:lpwstr>
  </property>
  <property fmtid="{D5CDD505-2E9C-101B-9397-08002B2CF9AE}" pid="8" name="MSIP_Label_e20eee59-e4e0-4a8d-90cf-d81fae0f4231_ContentBits">
    <vt:lpwstr>0</vt:lpwstr>
  </property>
  <property fmtid="{D5CDD505-2E9C-101B-9397-08002B2CF9AE}" pid="9" name="ContentTypeId">
    <vt:lpwstr>0x0101009ABA5C44912DEE4085763055538FE861</vt:lpwstr>
  </property>
</Properties>
</file>